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71"/>
  </p:notesMasterIdLst>
  <p:handoutMasterIdLst>
    <p:handoutMasterId r:id="rId7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56"/>
    <p:restoredTop sz="81043"/>
  </p:normalViewPr>
  <p:slideViewPr>
    <p:cSldViewPr snapToGrid="0" snapToObjects="1">
      <p:cViewPr varScale="1">
        <p:scale>
          <a:sx n="89" d="100"/>
          <a:sy n="89" d="100"/>
        </p:scale>
        <p:origin x="1272"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706579-FE4D-3B40-98C0-376AE54F10B4}" type="datetimeFigureOut">
              <a:rPr lang="en-US" smtClean="0"/>
              <a:t>1/25/18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096ED9-3034-FF45-A061-0BF05461A7BA}" type="slidenum">
              <a:rPr lang="en-US" smtClean="0"/>
              <a:t>‹#›</a:t>
            </a:fld>
            <a:endParaRPr lang="en-US"/>
          </a:p>
        </p:txBody>
      </p:sp>
    </p:spTree>
    <p:extLst>
      <p:ext uri="{BB962C8B-B14F-4D97-AF65-F5344CB8AC3E}">
        <p14:creationId xmlns:p14="http://schemas.microsoft.com/office/powerpoint/2010/main" val="737292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E583EA-4302-3745-9EC3-26A80392F9D1}" type="datetimeFigureOut">
              <a:rPr lang="en-US" smtClean="0"/>
              <a:t>1/25/18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4C77DD-2D59-6D4F-8BC5-90425939A9EC}" type="slidenum">
              <a:rPr lang="en-US" smtClean="0"/>
              <a:t>‹#›</a:t>
            </a:fld>
            <a:endParaRPr lang="en-US"/>
          </a:p>
        </p:txBody>
      </p:sp>
    </p:spTree>
    <p:extLst>
      <p:ext uri="{BB962C8B-B14F-4D97-AF65-F5344CB8AC3E}">
        <p14:creationId xmlns:p14="http://schemas.microsoft.com/office/powerpoint/2010/main" val="131392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with Bottled water vs</a:t>
            </a:r>
            <a:r>
              <a:rPr lang="en-US" baseline="0" dirty="0" smtClean="0"/>
              <a:t> tap water activity </a:t>
            </a:r>
            <a:r>
              <a:rPr lang="en-US" baseline="0" dirty="0" err="1" smtClean="0"/>
              <a:t>pg</a:t>
            </a:r>
            <a:r>
              <a:rPr lang="en-US" baseline="0" dirty="0" smtClean="0"/>
              <a:t> 346</a:t>
            </a:r>
            <a:endParaRPr lang="en-US" dirty="0"/>
          </a:p>
        </p:txBody>
      </p:sp>
      <p:sp>
        <p:nvSpPr>
          <p:cNvPr id="4" name="Slide Number Placeholder 3"/>
          <p:cNvSpPr>
            <a:spLocks noGrp="1"/>
          </p:cNvSpPr>
          <p:nvPr>
            <p:ph type="sldNum" sz="quarter" idx="10"/>
          </p:nvPr>
        </p:nvSpPr>
        <p:spPr/>
        <p:txBody>
          <a:bodyPr/>
          <a:lstStyle/>
          <a:p>
            <a:fld id="{C34C77DD-2D59-6D4F-8BC5-90425939A9EC}" type="slidenum">
              <a:rPr lang="en-US" smtClean="0"/>
              <a:t>1</a:t>
            </a:fld>
            <a:endParaRPr lang="en-US"/>
          </a:p>
        </p:txBody>
      </p:sp>
    </p:spTree>
    <p:extLst>
      <p:ext uri="{BB962C8B-B14F-4D97-AF65-F5344CB8AC3E}">
        <p14:creationId xmlns:p14="http://schemas.microsoft.com/office/powerpoint/2010/main" val="692692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Solution: </a:t>
                </a:r>
                <a14:m>
                  <m:oMath xmlns:m="http://schemas.openxmlformats.org/officeDocument/2006/math">
                    <m:sSubSup>
                      <m:sSubSupPr>
                        <m:ctrlPr>
                          <a:rPr lang="en-US" i="1" baseline="0" smtClean="0">
                            <a:latin typeface="Cambria Math" charset="0"/>
                          </a:rPr>
                        </m:ctrlPr>
                      </m:sSubSupPr>
                      <m:e>
                        <m:r>
                          <a:rPr lang="en-US" i="1" baseline="0" smtClean="0">
                            <a:latin typeface="Cambria Math" charset="0"/>
                            <a:ea typeface="Cambria Math" charset="0"/>
                            <a:cs typeface="Cambria Math" charset="0"/>
                          </a:rPr>
                          <m:t>𝜎</m:t>
                        </m:r>
                      </m:e>
                      <m:sub>
                        <m:r>
                          <a:rPr lang="en-US" b="0" i="1" baseline="0" smtClean="0">
                            <a:latin typeface="Cambria Math" charset="0"/>
                          </a:rPr>
                          <m:t>𝑋</m:t>
                        </m:r>
                      </m:sub>
                      <m:sup>
                        <m:r>
                          <a:rPr lang="en-US" b="0" i="1" baseline="0" smtClean="0">
                            <a:latin typeface="Cambria Math" charset="0"/>
                          </a:rPr>
                          <m:t>2</m:t>
                        </m:r>
                      </m:sup>
                    </m:sSubSup>
                  </m:oMath>
                </a14:m>
                <a:r>
                  <a:rPr lang="en-US" dirty="0" smtClean="0"/>
                  <a:t> = (0</a:t>
                </a:r>
                <a:r>
                  <a:rPr lang="en-US" baseline="0" dirty="0" smtClean="0"/>
                  <a:t> - 8.128)</a:t>
                </a:r>
                <a:r>
                  <a:rPr lang="en-US" baseline="30000" dirty="0" smtClean="0"/>
                  <a:t>2</a:t>
                </a:r>
                <a:r>
                  <a:rPr lang="en-US" baseline="0" dirty="0" smtClean="0"/>
                  <a:t>(.001) + (1- 8.128)</a:t>
                </a:r>
                <a:r>
                  <a:rPr lang="en-US" baseline="30000" dirty="0" smtClean="0"/>
                  <a:t>2</a:t>
                </a:r>
                <a:r>
                  <a:rPr lang="en-US" baseline="0" dirty="0" smtClean="0"/>
                  <a:t>(.006) + (2 </a:t>
                </a:r>
                <a:r>
                  <a:rPr lang="mr-IN" baseline="0" dirty="0" smtClean="0"/>
                  <a:t>–</a:t>
                </a:r>
                <a:r>
                  <a:rPr lang="en-US" baseline="0" dirty="0" smtClean="0"/>
                  <a:t> 8.128)</a:t>
                </a:r>
                <a:r>
                  <a:rPr lang="en-US" baseline="30000" dirty="0" smtClean="0"/>
                  <a:t>2</a:t>
                </a:r>
                <a:r>
                  <a:rPr lang="en-US" baseline="0" dirty="0" smtClean="0"/>
                  <a:t>(.007) + </a:t>
                </a:r>
                <a:r>
                  <a:rPr lang="mr-IN" baseline="0" dirty="0" smtClean="0"/>
                  <a:t>…</a:t>
                </a:r>
                <a:r>
                  <a:rPr lang="en-US" baseline="0" dirty="0" smtClean="0"/>
                  <a:t> + (10 </a:t>
                </a:r>
                <a:r>
                  <a:rPr lang="mr-IN" baseline="0" dirty="0" smtClean="0"/>
                  <a:t>–</a:t>
                </a:r>
                <a:r>
                  <a:rPr lang="en-US" baseline="0" dirty="0" smtClean="0"/>
                  <a:t> 8.128)</a:t>
                </a:r>
                <a:r>
                  <a:rPr lang="en-US" baseline="30000" dirty="0" smtClean="0"/>
                  <a:t>2</a:t>
                </a:r>
                <a:r>
                  <a:rPr lang="en-US" baseline="0" dirty="0" smtClean="0"/>
                  <a:t>(.053) = 2.066. </a:t>
                </a:r>
              </a:p>
              <a:p>
                <a:endParaRPr lang="en-US" baseline="0" dirty="0" smtClean="0"/>
              </a:p>
              <a:p>
                <a:r>
                  <a:rPr lang="en-US" baseline="0" dirty="0" smtClean="0"/>
                  <a:t>Then, </a:t>
                </a:r>
                <a14:m>
                  <m:oMath xmlns:m="http://schemas.openxmlformats.org/officeDocument/2006/math">
                    <m:sSub>
                      <m:sSubPr>
                        <m:ctrlPr>
                          <a:rPr lang="en-US" i="1" smtClean="0">
                            <a:latin typeface="Cambria Math" charset="0"/>
                          </a:rPr>
                        </m:ctrlPr>
                      </m:sSubPr>
                      <m:e>
                        <m:r>
                          <a:rPr lang="en-US" i="1" smtClean="0">
                            <a:latin typeface="Cambria Math" charset="0"/>
                            <a:ea typeface="Cambria Math" charset="0"/>
                            <a:cs typeface="Cambria Math" charset="0"/>
                          </a:rPr>
                          <m:t>𝜎</m:t>
                        </m:r>
                      </m:e>
                      <m:sub>
                        <m:r>
                          <a:rPr lang="en-US" b="0" i="1" smtClean="0">
                            <a:latin typeface="Cambria Math" charset="0"/>
                          </a:rPr>
                          <m:t>𝑋</m:t>
                        </m:r>
                      </m:sub>
                    </m:sSub>
                  </m:oMath>
                </a14:m>
                <a:r>
                  <a:rPr lang="en-US" dirty="0" smtClean="0"/>
                  <a:t>= </a:t>
                </a:r>
                <a14:m>
                  <m:oMath xmlns:m="http://schemas.openxmlformats.org/officeDocument/2006/math">
                    <m:rad>
                      <m:radPr>
                        <m:degHide m:val="on"/>
                        <m:ctrlPr>
                          <a:rPr lang="en-US" i="1" dirty="0" smtClean="0">
                            <a:latin typeface="Cambria Math" charset="0"/>
                          </a:rPr>
                        </m:ctrlPr>
                      </m:radPr>
                      <m:deg/>
                      <m:e>
                        <m:r>
                          <a:rPr lang="en-US" b="0" i="1" dirty="0" smtClean="0">
                            <a:latin typeface="Cambria Math" charset="0"/>
                          </a:rPr>
                          <m:t>2.066</m:t>
                        </m:r>
                      </m:e>
                    </m:rad>
                  </m:oMath>
                </a14:m>
                <a:r>
                  <a:rPr lang="en-US" dirty="0" smtClean="0"/>
                  <a:t> = 1.437. </a:t>
                </a:r>
              </a:p>
              <a:p>
                <a:endParaRPr lang="en-US" dirty="0" smtClean="0"/>
              </a:p>
              <a:p>
                <a:r>
                  <a:rPr lang="en-US" dirty="0" smtClean="0"/>
                  <a:t>A randomly selected baby’s Apgar score will typically differ</a:t>
                </a:r>
                <a:r>
                  <a:rPr lang="en-US" baseline="0" dirty="0" smtClean="0"/>
                  <a:t> from the mean (8.128) by about 1.4 units. </a:t>
                </a:r>
                <a:endParaRPr lang="en-US" dirty="0"/>
              </a:p>
            </p:txBody>
          </p:sp>
        </mc:Choice>
        <mc:Fallback xmlns="">
          <p:sp>
            <p:nvSpPr>
              <p:cNvPr id="3" name="Notes Placeholder 2"/>
              <p:cNvSpPr>
                <a:spLocks noGrp="1"/>
              </p:cNvSpPr>
              <p:nvPr>
                <p:ph type="body" idx="1"/>
              </p:nvPr>
            </p:nvSpPr>
            <p:spPr/>
            <p:txBody>
              <a:bodyPr/>
              <a:lstStyle/>
              <a:p>
                <a:r>
                  <a:rPr lang="en-US" dirty="0" smtClean="0"/>
                  <a:t>Solution: </a:t>
                </a:r>
                <a:r>
                  <a:rPr lang="en-US" i="0" baseline="0" smtClean="0">
                    <a:latin typeface="Cambria Math" charset="0"/>
                    <a:ea typeface="Cambria Math" charset="0"/>
                    <a:cs typeface="Cambria Math" charset="0"/>
                  </a:rPr>
                  <a:t>𝜎</a:t>
                </a:r>
                <a:r>
                  <a:rPr lang="en-US" i="0" baseline="0" smtClean="0">
                    <a:latin typeface="Cambria Math" charset="0"/>
                    <a:ea typeface="Cambria Math" charset="0"/>
                    <a:cs typeface="Cambria Math" charset="0"/>
                  </a:rPr>
                  <a:t>_</a:t>
                </a:r>
                <a:r>
                  <a:rPr lang="en-US" b="0" i="0" baseline="0" smtClean="0">
                    <a:latin typeface="Cambria Math" charset="0"/>
                  </a:rPr>
                  <a:t>𝑋^2</a:t>
                </a:r>
                <a:r>
                  <a:rPr lang="en-US" dirty="0" smtClean="0"/>
                  <a:t> = (0</a:t>
                </a:r>
                <a:r>
                  <a:rPr lang="en-US" baseline="0" dirty="0" smtClean="0"/>
                  <a:t> - 8.128)</a:t>
                </a:r>
                <a:r>
                  <a:rPr lang="en-US" baseline="30000" dirty="0" smtClean="0"/>
                  <a:t>2</a:t>
                </a:r>
                <a:r>
                  <a:rPr lang="en-US" baseline="0" dirty="0" smtClean="0"/>
                  <a:t>(.001) + (1- 8.128)</a:t>
                </a:r>
                <a:r>
                  <a:rPr lang="en-US" baseline="30000" dirty="0" smtClean="0"/>
                  <a:t>2</a:t>
                </a:r>
                <a:r>
                  <a:rPr lang="en-US" baseline="0" dirty="0" smtClean="0"/>
                  <a:t>(.006) + (2 </a:t>
                </a:r>
                <a:r>
                  <a:rPr lang="mr-IN" baseline="0" dirty="0" smtClean="0"/>
                  <a:t>–</a:t>
                </a:r>
                <a:r>
                  <a:rPr lang="en-US" baseline="0" dirty="0" smtClean="0"/>
                  <a:t> 8.128)</a:t>
                </a:r>
                <a:r>
                  <a:rPr lang="en-US" baseline="30000" dirty="0" smtClean="0"/>
                  <a:t>2</a:t>
                </a:r>
                <a:r>
                  <a:rPr lang="en-US" baseline="0" dirty="0" smtClean="0"/>
                  <a:t>(.007) + </a:t>
                </a:r>
                <a:r>
                  <a:rPr lang="mr-IN" baseline="0" dirty="0" smtClean="0"/>
                  <a:t>…</a:t>
                </a:r>
                <a:r>
                  <a:rPr lang="en-US" baseline="0" dirty="0" smtClean="0"/>
                  <a:t> + (10 </a:t>
                </a:r>
                <a:r>
                  <a:rPr lang="mr-IN" baseline="0" dirty="0" smtClean="0"/>
                  <a:t>–</a:t>
                </a:r>
                <a:r>
                  <a:rPr lang="en-US" baseline="0" dirty="0" smtClean="0"/>
                  <a:t> 8.128)</a:t>
                </a:r>
                <a:r>
                  <a:rPr lang="en-US" baseline="30000" dirty="0" smtClean="0"/>
                  <a:t>2</a:t>
                </a:r>
                <a:r>
                  <a:rPr lang="en-US" baseline="0" dirty="0" smtClean="0"/>
                  <a:t>(.053) = 2.066. </a:t>
                </a:r>
              </a:p>
              <a:p>
                <a:endParaRPr lang="en-US" baseline="0" dirty="0" smtClean="0"/>
              </a:p>
              <a:p>
                <a:r>
                  <a:rPr lang="en-US" baseline="0" dirty="0" smtClean="0"/>
                  <a:t>Then, </a:t>
                </a:r>
                <a:r>
                  <a:rPr lang="en-US" i="0" smtClean="0">
                    <a:latin typeface="Cambria Math" charset="0"/>
                    <a:ea typeface="Cambria Math" charset="0"/>
                    <a:cs typeface="Cambria Math" charset="0"/>
                  </a:rPr>
                  <a:t>𝜎</a:t>
                </a:r>
                <a:r>
                  <a:rPr lang="en-US" i="0" smtClean="0">
                    <a:latin typeface="Cambria Math" charset="0"/>
                    <a:ea typeface="Cambria Math" charset="0"/>
                    <a:cs typeface="Cambria Math" charset="0"/>
                  </a:rPr>
                  <a:t>_</a:t>
                </a:r>
                <a:r>
                  <a:rPr lang="en-US" b="0" i="0" smtClean="0">
                    <a:latin typeface="Cambria Math" charset="0"/>
                  </a:rPr>
                  <a:t>𝑋</a:t>
                </a:r>
                <a:r>
                  <a:rPr lang="en-US" dirty="0" smtClean="0"/>
                  <a:t>= </a:t>
                </a:r>
                <a:r>
                  <a:rPr lang="en-US" i="0" dirty="0" smtClean="0">
                    <a:latin typeface="Cambria Math" charset="0"/>
                  </a:rPr>
                  <a:t>√</a:t>
                </a:r>
                <a:r>
                  <a:rPr lang="en-US" b="0" i="0" dirty="0" smtClean="0">
                    <a:latin typeface="Cambria Math" charset="0"/>
                  </a:rPr>
                  <a:t>2.066</a:t>
                </a:r>
                <a:r>
                  <a:rPr lang="en-US" dirty="0" smtClean="0"/>
                  <a:t> = 1.437. </a:t>
                </a:r>
              </a:p>
              <a:p>
                <a:endParaRPr lang="en-US" dirty="0" smtClean="0"/>
              </a:p>
              <a:p>
                <a:r>
                  <a:rPr lang="en-US" dirty="0" smtClean="0"/>
                  <a:t>A randomly selected baby’s Apgar score will typically differ</a:t>
                </a:r>
                <a:r>
                  <a:rPr lang="en-US" baseline="0" dirty="0" smtClean="0"/>
                  <a:t> from the mean (8.128) by about 1.4 units. </a:t>
                </a:r>
                <a:endParaRPr lang="en-US" dirty="0"/>
              </a:p>
            </p:txBody>
          </p:sp>
        </mc:Fallback>
      </mc:AlternateContent>
      <p:sp>
        <p:nvSpPr>
          <p:cNvPr id="4" name="Slide Number Placeholder 3"/>
          <p:cNvSpPr>
            <a:spLocks noGrp="1"/>
          </p:cNvSpPr>
          <p:nvPr>
            <p:ph type="sldNum" sz="quarter" idx="10"/>
          </p:nvPr>
        </p:nvSpPr>
        <p:spPr/>
        <p:txBody>
          <a:bodyPr/>
          <a:lstStyle/>
          <a:p>
            <a:fld id="{C34C77DD-2D59-6D4F-8BC5-90425939A9EC}" type="slidenum">
              <a:rPr lang="en-US" smtClean="0"/>
              <a:t>12</a:t>
            </a:fld>
            <a:endParaRPr lang="en-US"/>
          </a:p>
        </p:txBody>
      </p:sp>
    </p:spTree>
    <p:extLst>
      <p:ext uri="{BB962C8B-B14F-4D97-AF65-F5344CB8AC3E}">
        <p14:creationId xmlns:p14="http://schemas.microsoft.com/office/powerpoint/2010/main" val="1769182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HW: </a:t>
            </a:r>
            <a:endParaRPr lang="en-US" dirty="0"/>
          </a:p>
        </p:txBody>
      </p:sp>
      <p:sp>
        <p:nvSpPr>
          <p:cNvPr id="4" name="Slide Number Placeholder 3"/>
          <p:cNvSpPr>
            <a:spLocks noGrp="1"/>
          </p:cNvSpPr>
          <p:nvPr>
            <p:ph type="sldNum" sz="quarter" idx="10"/>
          </p:nvPr>
        </p:nvSpPr>
        <p:spPr/>
        <p:txBody>
          <a:bodyPr/>
          <a:lstStyle/>
          <a:p>
            <a:fld id="{C34C77DD-2D59-6D4F-8BC5-90425939A9EC}" type="slidenum">
              <a:rPr lang="en-US" smtClean="0"/>
              <a:t>14</a:t>
            </a:fld>
            <a:endParaRPr lang="en-US"/>
          </a:p>
        </p:txBody>
      </p:sp>
    </p:spTree>
    <p:extLst>
      <p:ext uri="{BB962C8B-B14F-4D97-AF65-F5344CB8AC3E}">
        <p14:creationId xmlns:p14="http://schemas.microsoft.com/office/powerpoint/2010/main" val="143044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number line for example. Breaking up interval into tenths then each outcome has 1/10; breaking up intervals into </a:t>
            </a:r>
            <a:r>
              <a:rPr lang="en-US" baseline="0" dirty="0" err="1" smtClean="0"/>
              <a:t>hundreths</a:t>
            </a:r>
            <a:r>
              <a:rPr lang="en-US" baseline="0" dirty="0" smtClean="0"/>
              <a:t> makes each outcome 1/100, and so on. Because there are infinitely many possible outcomes here </a:t>
            </a:r>
            <a:endParaRPr lang="en-US" dirty="0"/>
          </a:p>
        </p:txBody>
      </p:sp>
      <p:sp>
        <p:nvSpPr>
          <p:cNvPr id="4" name="Slide Number Placeholder 3"/>
          <p:cNvSpPr>
            <a:spLocks noGrp="1"/>
          </p:cNvSpPr>
          <p:nvPr>
            <p:ph type="sldNum" sz="quarter" idx="10"/>
          </p:nvPr>
        </p:nvSpPr>
        <p:spPr/>
        <p:txBody>
          <a:bodyPr/>
          <a:lstStyle/>
          <a:p>
            <a:fld id="{C34C77DD-2D59-6D4F-8BC5-90425939A9EC}" type="slidenum">
              <a:rPr lang="en-US" smtClean="0"/>
              <a:t>15</a:t>
            </a:fld>
            <a:endParaRPr lang="en-US"/>
          </a:p>
        </p:txBody>
      </p:sp>
    </p:spTree>
    <p:extLst>
      <p:ext uri="{BB962C8B-B14F-4D97-AF65-F5344CB8AC3E}">
        <p14:creationId xmlns:p14="http://schemas.microsoft.com/office/powerpoint/2010/main" val="1918871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Draw density</a:t>
            </a:r>
            <a:r>
              <a:rPr lang="en-US" baseline="0" dirty="0" smtClean="0"/>
              <a:t> curve here</a:t>
            </a:r>
          </a:p>
          <a:p>
            <a:endParaRPr lang="en-US" baseline="0" dirty="0" smtClean="0"/>
          </a:p>
          <a:p>
            <a:r>
              <a:rPr lang="en-US" baseline="0" dirty="0" smtClean="0"/>
              <a:t>P = 0.4 because the area of the shaded region is length x width = 0.4 x 1 = 0.4 </a:t>
            </a:r>
            <a:endParaRPr lang="en-US" dirty="0"/>
          </a:p>
        </p:txBody>
      </p:sp>
      <p:sp>
        <p:nvSpPr>
          <p:cNvPr id="4" name="Slide Number Placeholder 3"/>
          <p:cNvSpPr>
            <a:spLocks noGrp="1"/>
          </p:cNvSpPr>
          <p:nvPr>
            <p:ph type="sldNum" sz="quarter" idx="10"/>
          </p:nvPr>
        </p:nvSpPr>
        <p:spPr/>
        <p:txBody>
          <a:bodyPr/>
          <a:lstStyle/>
          <a:p>
            <a:fld id="{C34C77DD-2D59-6D4F-8BC5-90425939A9EC}" type="slidenum">
              <a:rPr lang="en-US" smtClean="0"/>
              <a:t>16</a:t>
            </a:fld>
            <a:endParaRPr lang="en-US"/>
          </a:p>
        </p:txBody>
      </p:sp>
    </p:spTree>
    <p:extLst>
      <p:ext uri="{BB962C8B-B14F-4D97-AF65-F5344CB8AC3E}">
        <p14:creationId xmlns:p14="http://schemas.microsoft.com/office/powerpoint/2010/main" val="1248742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r-IN" dirty="0" smtClean="0"/>
              <a:t>…</a:t>
            </a:r>
            <a:r>
              <a:rPr lang="en-US" dirty="0" smtClean="0"/>
              <a:t>”it’s values are not isolated numbers but rather entire</a:t>
            </a:r>
            <a:r>
              <a:rPr lang="en-US" baseline="0" dirty="0" smtClean="0"/>
              <a:t> intervals of numbers.” </a:t>
            </a:r>
          </a:p>
          <a:p>
            <a:r>
              <a:rPr lang="en-US" dirty="0" smtClean="0"/>
              <a:t>“density curve” It assigned probabilities to</a:t>
            </a:r>
            <a:r>
              <a:rPr lang="en-US" baseline="0" dirty="0" smtClean="0"/>
              <a:t> intervals of outcomes rather than to the individual outcomes. </a:t>
            </a:r>
          </a:p>
          <a:p>
            <a:r>
              <a:rPr lang="en-US" baseline="0" dirty="0" smtClean="0"/>
              <a:t>**Only intervals have probabilities </a:t>
            </a:r>
            <a:r>
              <a:rPr lang="mr-IN" baseline="0" dirty="0" smtClean="0"/>
              <a:t>–</a:t>
            </a:r>
            <a:r>
              <a:rPr lang="en-US" baseline="0" dirty="0" smtClean="0"/>
              <a:t> in continuous variables, every individual outcome has probability 0. Think of cutting up the number line </a:t>
            </a:r>
            <a:r>
              <a:rPr lang="mr-IN" baseline="0" dirty="0" smtClean="0"/>
              <a:t>–</a:t>
            </a:r>
            <a:r>
              <a:rPr lang="en-US" baseline="0" dirty="0" smtClean="0"/>
              <a:t> we could have 1/infinity probability, which converges to 0.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34C77DD-2D59-6D4F-8BC5-90425939A9EC}" type="slidenum">
              <a:rPr lang="en-US" smtClean="0"/>
              <a:t>17</a:t>
            </a:fld>
            <a:endParaRPr lang="en-US"/>
          </a:p>
        </p:txBody>
      </p:sp>
    </p:spTree>
    <p:extLst>
      <p:ext uri="{BB962C8B-B14F-4D97-AF65-F5344CB8AC3E}">
        <p14:creationId xmlns:p14="http://schemas.microsoft.com/office/powerpoint/2010/main" val="1586443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**normal distribution + probability = z scores!</a:t>
            </a:r>
            <a:r>
              <a:rPr lang="en-US" baseline="0" dirty="0" smtClean="0"/>
              <a:t> </a:t>
            </a:r>
          </a:p>
          <a:p>
            <a:endParaRPr lang="en-US" baseline="0" dirty="0" smtClean="0"/>
          </a:p>
          <a:p>
            <a:r>
              <a:rPr lang="en-US" baseline="0" dirty="0" smtClean="0"/>
              <a:t>Step 1: State the distribution and values of interest. The height Y of a randomly chosen woman has the N(64, 2.7) distribution. We want to find P(68</a:t>
            </a:r>
            <a:r>
              <a:rPr lang="en-US" u="sng" baseline="0" dirty="0" smtClean="0"/>
              <a:t>&lt;</a:t>
            </a:r>
            <a:r>
              <a:rPr lang="en-US" u="none" baseline="0" dirty="0" smtClean="0"/>
              <a:t>Y</a:t>
            </a:r>
            <a:r>
              <a:rPr lang="en-US" u="sng" baseline="0" dirty="0" smtClean="0"/>
              <a:t>&lt;</a:t>
            </a:r>
            <a:r>
              <a:rPr lang="en-US" u="none" baseline="0" dirty="0" smtClean="0"/>
              <a:t>70). The </a:t>
            </a:r>
            <a:r>
              <a:rPr lang="en-US" u="none" baseline="0" dirty="0" err="1" smtClean="0"/>
              <a:t>historgram</a:t>
            </a:r>
            <a:r>
              <a:rPr lang="en-US" u="none" baseline="0" dirty="0" smtClean="0"/>
              <a:t> (draw it) shows the distribution with the area of interest shaded and the mean and standard deviation boundary values labeled. </a:t>
            </a:r>
          </a:p>
          <a:p>
            <a:r>
              <a:rPr lang="en-US" u="none" baseline="0" dirty="0" smtClean="0"/>
              <a:t>Step 2: Perform calculations </a:t>
            </a:r>
            <a:r>
              <a:rPr lang="mr-IN" u="none" baseline="0" dirty="0" smtClean="0"/>
              <a:t>–</a:t>
            </a:r>
            <a:r>
              <a:rPr lang="en-US" u="none" baseline="0" dirty="0" smtClean="0"/>
              <a:t> show your work! The standardized scores for the two boundary values are: </a:t>
            </a:r>
          </a:p>
          <a:p>
            <a:r>
              <a:rPr lang="en-US" u="none" baseline="0" dirty="0" smtClean="0"/>
              <a:t>	z = (68-64)/2.7 = 1.48		z = (70-64)/2.7 = 2.22 </a:t>
            </a:r>
          </a:p>
          <a:p>
            <a:r>
              <a:rPr lang="en-US" u="none" baseline="0" dirty="0" smtClean="0"/>
              <a:t>	From table A we find that P(Z</a:t>
            </a:r>
            <a:r>
              <a:rPr lang="en-US" u="sng" baseline="0" dirty="0" smtClean="0"/>
              <a:t>&lt;</a:t>
            </a:r>
            <a:r>
              <a:rPr lang="en-US" u="none" baseline="0" dirty="0" smtClean="0"/>
              <a:t>2.22) = 0.9868, and P(Z</a:t>
            </a:r>
            <a:r>
              <a:rPr lang="en-US" u="sng" baseline="0" dirty="0" smtClean="0"/>
              <a:t>&lt;</a:t>
            </a:r>
            <a:r>
              <a:rPr lang="en-US" u="none" baseline="0" dirty="0" smtClean="0"/>
              <a:t>1.48) = .9306. </a:t>
            </a:r>
          </a:p>
          <a:p>
            <a:r>
              <a:rPr lang="en-US" u="none" baseline="0" dirty="0" smtClean="0"/>
              <a:t>	So we have P(1.48</a:t>
            </a:r>
            <a:r>
              <a:rPr lang="en-US" u="sng" baseline="0" dirty="0" smtClean="0"/>
              <a:t>&lt;</a:t>
            </a:r>
            <a:r>
              <a:rPr lang="en-US" u="none" baseline="0" dirty="0" smtClean="0"/>
              <a:t>Z</a:t>
            </a:r>
            <a:r>
              <a:rPr lang="en-US" u="sng" baseline="0" dirty="0" smtClean="0"/>
              <a:t>&lt;</a:t>
            </a:r>
            <a:r>
              <a:rPr lang="en-US" u="none" baseline="0" dirty="0" smtClean="0"/>
              <a:t>2.22) = .9868 - .9306 = .0562 </a:t>
            </a:r>
          </a:p>
          <a:p>
            <a:r>
              <a:rPr lang="en-US" u="none" baseline="0" dirty="0" smtClean="0"/>
              <a:t>	*Using technology: </a:t>
            </a:r>
            <a:r>
              <a:rPr lang="en-US" u="none" baseline="0" dirty="0" err="1" smtClean="0"/>
              <a:t>normalcdf</a:t>
            </a:r>
            <a:r>
              <a:rPr lang="en-US" u="none" baseline="0" dirty="0" smtClean="0"/>
              <a:t>(lower:68, upper:70, mu:64, sigma=2.7)</a:t>
            </a:r>
          </a:p>
          <a:p>
            <a:r>
              <a:rPr lang="en-US" u="none" baseline="0" dirty="0" smtClean="0"/>
              <a:t>Step 3 Answer the question in context: There’s about a 5.6% chance that a randomly chosen young woman has a height between 68 and 70 inches. </a:t>
            </a:r>
            <a:endParaRPr lang="en-US" dirty="0"/>
          </a:p>
        </p:txBody>
      </p:sp>
      <p:sp>
        <p:nvSpPr>
          <p:cNvPr id="4" name="Slide Number Placeholder 3"/>
          <p:cNvSpPr>
            <a:spLocks noGrp="1"/>
          </p:cNvSpPr>
          <p:nvPr>
            <p:ph type="sldNum" sz="quarter" idx="10"/>
          </p:nvPr>
        </p:nvSpPr>
        <p:spPr/>
        <p:txBody>
          <a:bodyPr/>
          <a:lstStyle/>
          <a:p>
            <a:fld id="{C34C77DD-2D59-6D4F-8BC5-90425939A9EC}" type="slidenum">
              <a:rPr lang="en-US" smtClean="0"/>
              <a:t>18</a:t>
            </a:fld>
            <a:endParaRPr lang="en-US"/>
          </a:p>
        </p:txBody>
      </p:sp>
    </p:spTree>
    <p:extLst>
      <p:ext uri="{BB962C8B-B14F-4D97-AF65-F5344CB8AC3E}">
        <p14:creationId xmlns:p14="http://schemas.microsoft.com/office/powerpoint/2010/main" val="1263650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“center” “ symmetric”</a:t>
            </a:r>
          </a:p>
          <a:p>
            <a:r>
              <a:rPr lang="en-US" dirty="0" smtClean="0"/>
              <a:t>“standard deviation” “inflection points’</a:t>
            </a:r>
          </a:p>
          <a:p>
            <a:r>
              <a:rPr lang="en-US" dirty="0" smtClean="0"/>
              <a:t>“at or below” “z score” </a:t>
            </a:r>
          </a:p>
          <a:p>
            <a:endParaRPr lang="en-US" dirty="0" smtClean="0"/>
          </a:p>
          <a:p>
            <a:r>
              <a:rPr lang="en-US" dirty="0" smtClean="0"/>
              <a:t>*exact</a:t>
            </a:r>
            <a:r>
              <a:rPr lang="en-US" baseline="0" dirty="0" smtClean="0"/>
              <a:t> calculations of mean and SD for most </a:t>
            </a:r>
            <a:r>
              <a:rPr lang="en-US" baseline="0" dirty="0" err="1" smtClean="0"/>
              <a:t>continous</a:t>
            </a:r>
            <a:r>
              <a:rPr lang="en-US" baseline="0" dirty="0" smtClean="0"/>
              <a:t> </a:t>
            </a:r>
            <a:r>
              <a:rPr lang="en-US" baseline="0" smtClean="0"/>
              <a:t>random variables requires advanced mathematics. </a:t>
            </a:r>
            <a:endParaRPr lang="en-US"/>
          </a:p>
        </p:txBody>
      </p:sp>
      <p:sp>
        <p:nvSpPr>
          <p:cNvPr id="4" name="Slide Number Placeholder 3"/>
          <p:cNvSpPr>
            <a:spLocks noGrp="1"/>
          </p:cNvSpPr>
          <p:nvPr>
            <p:ph type="sldNum" sz="quarter" idx="10"/>
          </p:nvPr>
        </p:nvSpPr>
        <p:spPr/>
        <p:txBody>
          <a:bodyPr/>
          <a:lstStyle/>
          <a:p>
            <a:fld id="{C34C77DD-2D59-6D4F-8BC5-90425939A9EC}" type="slidenum">
              <a:rPr lang="en-US" smtClean="0"/>
              <a:t>20</a:t>
            </a:fld>
            <a:endParaRPr lang="en-US"/>
          </a:p>
        </p:txBody>
      </p:sp>
    </p:spTree>
    <p:extLst>
      <p:ext uri="{BB962C8B-B14F-4D97-AF65-F5344CB8AC3E}">
        <p14:creationId xmlns:p14="http://schemas.microsoft.com/office/powerpoint/2010/main" val="1243349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Adds a to (or subtracts a</a:t>
            </a:r>
            <a:r>
              <a:rPr lang="en-US" baseline="0" dirty="0" smtClean="0"/>
              <a:t> from) measures of center and location (mean, median, quartiles, percentiles); does not change shape or measures of spread (range, IQR, standard deviation)</a:t>
            </a:r>
          </a:p>
          <a:p>
            <a:pPr marL="228600" indent="-228600">
              <a:buAutoNum type="arabicPeriod"/>
            </a:pPr>
            <a:r>
              <a:rPr lang="en-US" baseline="0" dirty="0" smtClean="0"/>
              <a:t>Multiplies (divides) measures of center and location (mean, median, quartiles, percentiles) by </a:t>
            </a:r>
            <a:r>
              <a:rPr lang="en-US" i="1" baseline="0" dirty="0" smtClean="0"/>
              <a:t>b</a:t>
            </a:r>
            <a:r>
              <a:rPr lang="en-US" i="0" baseline="0" dirty="0" smtClean="0"/>
              <a:t>; multiplies (divides) measures of spread (range, IQR, SD) by </a:t>
            </a:r>
            <a:r>
              <a:rPr lang="en-US" i="1" baseline="0" dirty="0" smtClean="0"/>
              <a:t>b</a:t>
            </a:r>
            <a:r>
              <a:rPr lang="en-US" i="0" baseline="0" dirty="0" smtClean="0"/>
              <a:t>; does not change the shape of the distribution </a:t>
            </a:r>
          </a:p>
          <a:p>
            <a:pPr marL="0" indent="0">
              <a:buNone/>
            </a:pPr>
            <a:endParaRPr lang="en-US" i="0" baseline="0" dirty="0" smtClean="0"/>
          </a:p>
        </p:txBody>
      </p:sp>
      <p:sp>
        <p:nvSpPr>
          <p:cNvPr id="4" name="Slide Number Placeholder 3"/>
          <p:cNvSpPr>
            <a:spLocks noGrp="1"/>
          </p:cNvSpPr>
          <p:nvPr>
            <p:ph type="sldNum" sz="quarter" idx="10"/>
          </p:nvPr>
        </p:nvSpPr>
        <p:spPr/>
        <p:txBody>
          <a:bodyPr/>
          <a:lstStyle/>
          <a:p>
            <a:fld id="{C34C77DD-2D59-6D4F-8BC5-90425939A9EC}" type="slidenum">
              <a:rPr lang="en-US" smtClean="0"/>
              <a:t>22</a:t>
            </a:fld>
            <a:endParaRPr lang="en-US"/>
          </a:p>
        </p:txBody>
      </p:sp>
    </p:spTree>
    <p:extLst>
      <p:ext uri="{BB962C8B-B14F-4D97-AF65-F5344CB8AC3E}">
        <p14:creationId xmlns:p14="http://schemas.microsoft.com/office/powerpoint/2010/main" val="892320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discrete random variable </a:t>
            </a:r>
          </a:p>
          <a:p>
            <a:r>
              <a:rPr lang="en-US" baseline="0" dirty="0" smtClean="0"/>
              <a:t>**Draw a histogram**</a:t>
            </a:r>
          </a:p>
          <a:p>
            <a:r>
              <a:rPr lang="en-US" baseline="0" dirty="0" smtClean="0"/>
              <a:t>Mean = 2 (0.15) + 3(0.25) +</a:t>
            </a:r>
            <a:r>
              <a:rPr lang="mr-IN" baseline="0" dirty="0" smtClean="0"/>
              <a:t>…</a:t>
            </a:r>
            <a:r>
              <a:rPr lang="en-US" baseline="0" dirty="0" smtClean="0"/>
              <a:t>+ 6(0.05) = 3.75 </a:t>
            </a:r>
            <a:r>
              <a:rPr lang="en-US" baseline="0" dirty="0" smtClean="0">
                <a:sym typeface="Wingdings"/>
              </a:rPr>
              <a:t> on average, Pete sees 3.75 passengers a day</a:t>
            </a:r>
          </a:p>
          <a:p>
            <a:endParaRPr lang="en-US" baseline="0" dirty="0" smtClean="0">
              <a:sym typeface="Wingdings"/>
            </a:endParaRPr>
          </a:p>
          <a:p>
            <a:r>
              <a:rPr lang="en-US" baseline="0" dirty="0" smtClean="0">
                <a:sym typeface="Wingdings"/>
              </a:rPr>
              <a:t>SD: </a:t>
            </a:r>
            <a:r>
              <a:rPr lang="en-US" baseline="0" dirty="0" err="1" smtClean="0">
                <a:sym typeface="Wingdings"/>
              </a:rPr>
              <a:t>var</a:t>
            </a:r>
            <a:r>
              <a:rPr lang="en-US" baseline="0" dirty="0" smtClean="0">
                <a:sym typeface="Wingdings"/>
              </a:rPr>
              <a:t> = sum(2-3.75)</a:t>
            </a:r>
            <a:r>
              <a:rPr lang="en-US" baseline="30000" dirty="0" smtClean="0">
                <a:sym typeface="Wingdings"/>
              </a:rPr>
              <a:t>2</a:t>
            </a:r>
            <a:r>
              <a:rPr lang="en-US" baseline="0" dirty="0" smtClean="0">
                <a:sym typeface="Wingdings"/>
              </a:rPr>
              <a:t>(0.15) + (3-3.75)</a:t>
            </a:r>
            <a:r>
              <a:rPr lang="en-US" baseline="30000" dirty="0" smtClean="0">
                <a:sym typeface="Wingdings"/>
              </a:rPr>
              <a:t>2</a:t>
            </a:r>
            <a:r>
              <a:rPr lang="en-US" baseline="0" dirty="0" smtClean="0">
                <a:sym typeface="Wingdings"/>
              </a:rPr>
              <a:t>(0.25)+</a:t>
            </a:r>
            <a:r>
              <a:rPr lang="mr-IN" baseline="0" dirty="0" smtClean="0">
                <a:sym typeface="Wingdings"/>
              </a:rPr>
              <a:t>…</a:t>
            </a:r>
            <a:r>
              <a:rPr lang="en-US" baseline="0" dirty="0" smtClean="0">
                <a:sym typeface="Wingdings"/>
              </a:rPr>
              <a:t>+(6-3.75)</a:t>
            </a:r>
            <a:r>
              <a:rPr lang="en-US" baseline="30000" dirty="0" smtClean="0">
                <a:sym typeface="Wingdings"/>
              </a:rPr>
              <a:t>2</a:t>
            </a:r>
            <a:r>
              <a:rPr lang="en-US" baseline="0" dirty="0" smtClean="0">
                <a:sym typeface="Wingdings"/>
              </a:rPr>
              <a:t>(0.05) = 1.1875  </a:t>
            </a:r>
            <a:r>
              <a:rPr lang="en-US" baseline="0" dirty="0" err="1" smtClean="0">
                <a:sym typeface="Wingdings"/>
              </a:rPr>
              <a:t>sqrt</a:t>
            </a:r>
            <a:r>
              <a:rPr lang="en-US" baseline="0" dirty="0" smtClean="0">
                <a:sym typeface="Wingdings"/>
              </a:rPr>
              <a:t>(1.1875) = 1.0897  On a randomly selected day, the number of passengers typically differ from the mean by about 1.09. </a:t>
            </a:r>
            <a:endParaRPr lang="en-US" dirty="0"/>
          </a:p>
        </p:txBody>
      </p:sp>
      <p:sp>
        <p:nvSpPr>
          <p:cNvPr id="4" name="Slide Number Placeholder 3"/>
          <p:cNvSpPr>
            <a:spLocks noGrp="1"/>
          </p:cNvSpPr>
          <p:nvPr>
            <p:ph type="sldNum" sz="quarter" idx="10"/>
          </p:nvPr>
        </p:nvSpPr>
        <p:spPr/>
        <p:txBody>
          <a:bodyPr/>
          <a:lstStyle/>
          <a:p>
            <a:fld id="{C34C77DD-2D59-6D4F-8BC5-90425939A9EC}" type="slidenum">
              <a:rPr lang="en-US" smtClean="0"/>
              <a:t>23</a:t>
            </a:fld>
            <a:endParaRPr lang="en-US"/>
          </a:p>
        </p:txBody>
      </p:sp>
    </p:spTree>
    <p:extLst>
      <p:ext uri="{BB962C8B-B14F-4D97-AF65-F5344CB8AC3E}">
        <p14:creationId xmlns:p14="http://schemas.microsoft.com/office/powerpoint/2010/main" val="84734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a:t>
            </a:r>
            <a:r>
              <a:rPr lang="en-US" baseline="0" dirty="0" smtClean="0"/>
              <a:t> Total collected c</a:t>
            </a:r>
            <a:r>
              <a:rPr lang="en-US" baseline="-25000" dirty="0" smtClean="0"/>
              <a:t>i</a:t>
            </a:r>
            <a:r>
              <a:rPr lang="en-US" baseline="0" dirty="0" smtClean="0"/>
              <a:t>	300	450	600	750	900 </a:t>
            </a:r>
            <a:r>
              <a:rPr lang="en-US" baseline="0" dirty="0" smtClean="0">
                <a:sym typeface="Wingdings"/>
              </a:rPr>
              <a:t> just multiply number of passengers by cost $150</a:t>
            </a:r>
          </a:p>
          <a:p>
            <a:r>
              <a:rPr lang="en-US" baseline="0" dirty="0" smtClean="0">
                <a:sym typeface="Wingdings"/>
              </a:rPr>
              <a:t>           Probability	0.15	0.25	0.35	0.20	0.05  probability of each stays the same </a:t>
            </a:r>
            <a:r>
              <a:rPr lang="en-US" baseline="0" dirty="0" err="1" smtClean="0">
                <a:sym typeface="Wingdings"/>
              </a:rPr>
              <a:t>bc</a:t>
            </a:r>
            <a:r>
              <a:rPr lang="en-US" baseline="0" dirty="0" smtClean="0">
                <a:sym typeface="Wingdings"/>
              </a:rPr>
              <a:t> we’re not changing the people </a:t>
            </a:r>
          </a:p>
          <a:p>
            <a:endParaRPr lang="en-US" baseline="0" dirty="0" smtClean="0">
              <a:sym typeface="Wingdings"/>
            </a:endParaRPr>
          </a:p>
          <a:p>
            <a:r>
              <a:rPr lang="en-US" baseline="0" dirty="0" smtClean="0">
                <a:sym typeface="Wingdings"/>
              </a:rPr>
              <a:t>Find mean and SD the same way: mean = 562.50; </a:t>
            </a:r>
            <a:r>
              <a:rPr lang="en-US" baseline="0" dirty="0" err="1" smtClean="0">
                <a:sym typeface="Wingdings"/>
              </a:rPr>
              <a:t>sd</a:t>
            </a:r>
            <a:r>
              <a:rPr lang="en-US" baseline="0" dirty="0" smtClean="0">
                <a:sym typeface="Wingdings"/>
              </a:rPr>
              <a:t> = 163.46 </a:t>
            </a:r>
          </a:p>
          <a:p>
            <a:r>
              <a:rPr lang="en-US" baseline="0" dirty="0" smtClean="0">
                <a:sym typeface="Wingdings"/>
              </a:rPr>
              <a:t>Histogram: shape </a:t>
            </a:r>
            <a:r>
              <a:rPr lang="mr-IN" baseline="0" dirty="0" smtClean="0">
                <a:sym typeface="Wingdings"/>
              </a:rPr>
              <a:t>–</a:t>
            </a:r>
            <a:r>
              <a:rPr lang="en-US" baseline="0" dirty="0" smtClean="0">
                <a:sym typeface="Wingdings"/>
              </a:rPr>
              <a:t> two probability distributions have the same shape</a:t>
            </a:r>
          </a:p>
          <a:p>
            <a:r>
              <a:rPr lang="en-US" baseline="0" dirty="0" smtClean="0">
                <a:sym typeface="Wingdings"/>
              </a:rPr>
              <a:t>	center </a:t>
            </a:r>
            <a:r>
              <a:rPr lang="mr-IN" baseline="0" dirty="0" smtClean="0">
                <a:sym typeface="Wingdings"/>
              </a:rPr>
              <a:t>–</a:t>
            </a:r>
            <a:r>
              <a:rPr lang="en-US" baseline="0" dirty="0" smtClean="0">
                <a:sym typeface="Wingdings"/>
              </a:rPr>
              <a:t> mean of X</a:t>
            </a:r>
            <a:r>
              <a:rPr lang="en-US" baseline="-25000" dirty="0" smtClean="0">
                <a:sym typeface="Wingdings"/>
              </a:rPr>
              <a:t>x</a:t>
            </a:r>
            <a:r>
              <a:rPr lang="en-US" baseline="0" dirty="0" smtClean="0">
                <a:sym typeface="Wingdings"/>
              </a:rPr>
              <a:t> = 3.75. Mean of C is 562.50 --&gt; </a:t>
            </a:r>
            <a:r>
              <a:rPr lang="en-US" baseline="0" dirty="0" err="1" smtClean="0">
                <a:sym typeface="Wingdings"/>
              </a:rPr>
              <a:t>Mu</a:t>
            </a:r>
            <a:r>
              <a:rPr lang="en-US" baseline="-25000" dirty="0" err="1" smtClean="0">
                <a:sym typeface="Wingdings"/>
              </a:rPr>
              <a:t>c</a:t>
            </a:r>
            <a:r>
              <a:rPr lang="en-US" baseline="0" dirty="0" smtClean="0">
                <a:sym typeface="Wingdings"/>
              </a:rPr>
              <a:t> = mu</a:t>
            </a:r>
            <a:r>
              <a:rPr lang="en-US" baseline="-25000" dirty="0" smtClean="0">
                <a:sym typeface="Wingdings"/>
              </a:rPr>
              <a:t>x</a:t>
            </a:r>
            <a:r>
              <a:rPr lang="en-US" baseline="0" dirty="0" smtClean="0">
                <a:sym typeface="Wingdings"/>
              </a:rPr>
              <a:t> • 150 </a:t>
            </a:r>
          </a:p>
          <a:p>
            <a:r>
              <a:rPr lang="en-US" baseline="0" dirty="0" smtClean="0">
                <a:sym typeface="Wingdings"/>
              </a:rPr>
              <a:t>	spread: </a:t>
            </a:r>
            <a:r>
              <a:rPr lang="en-US" baseline="0" dirty="0" err="1" smtClean="0">
                <a:sym typeface="Wingdings"/>
              </a:rPr>
              <a:t>sd</a:t>
            </a:r>
            <a:r>
              <a:rPr lang="en-US" baseline="-25000" dirty="0" err="1" smtClean="0">
                <a:sym typeface="Wingdings"/>
              </a:rPr>
              <a:t>x</a:t>
            </a:r>
            <a:r>
              <a:rPr lang="en-US" baseline="0" dirty="0" smtClean="0">
                <a:sym typeface="Wingdings"/>
              </a:rPr>
              <a:t> = 1.0897; </a:t>
            </a:r>
            <a:r>
              <a:rPr lang="en-US" baseline="0" dirty="0" err="1" smtClean="0">
                <a:sym typeface="Wingdings"/>
              </a:rPr>
              <a:t>sd</a:t>
            </a:r>
            <a:r>
              <a:rPr lang="en-US" baseline="-25000" dirty="0" err="1" smtClean="0">
                <a:sym typeface="Wingdings"/>
              </a:rPr>
              <a:t>c</a:t>
            </a:r>
            <a:r>
              <a:rPr lang="en-US" baseline="0" dirty="0" smtClean="0">
                <a:sym typeface="Wingdings"/>
              </a:rPr>
              <a:t> = 163.46, which is  </a:t>
            </a:r>
            <a:r>
              <a:rPr lang="en-US" baseline="0" dirty="0" err="1" smtClean="0">
                <a:sym typeface="Wingdings"/>
              </a:rPr>
              <a:t>sd</a:t>
            </a:r>
            <a:r>
              <a:rPr lang="en-US" baseline="-25000" dirty="0" err="1" smtClean="0">
                <a:sym typeface="Wingdings"/>
              </a:rPr>
              <a:t>c</a:t>
            </a:r>
            <a:r>
              <a:rPr lang="en-US" baseline="0" dirty="0" smtClean="0">
                <a:sym typeface="Wingdings"/>
              </a:rPr>
              <a:t> = </a:t>
            </a:r>
            <a:r>
              <a:rPr lang="en-US" baseline="0" dirty="0" err="1" smtClean="0">
                <a:sym typeface="Wingdings"/>
              </a:rPr>
              <a:t>sd</a:t>
            </a:r>
            <a:r>
              <a:rPr lang="en-US" baseline="-25000" dirty="0" err="1" smtClean="0">
                <a:sym typeface="Wingdings"/>
              </a:rPr>
              <a:t>x</a:t>
            </a:r>
            <a:r>
              <a:rPr lang="en-US" baseline="0" dirty="0" smtClean="0">
                <a:sym typeface="Wingdings"/>
              </a:rPr>
              <a:t> • 150 </a:t>
            </a:r>
            <a:endParaRPr lang="en-US" dirty="0"/>
          </a:p>
        </p:txBody>
      </p:sp>
      <p:sp>
        <p:nvSpPr>
          <p:cNvPr id="4" name="Slide Number Placeholder 3"/>
          <p:cNvSpPr>
            <a:spLocks noGrp="1"/>
          </p:cNvSpPr>
          <p:nvPr>
            <p:ph type="sldNum" sz="quarter" idx="10"/>
          </p:nvPr>
        </p:nvSpPr>
        <p:spPr/>
        <p:txBody>
          <a:bodyPr/>
          <a:lstStyle/>
          <a:p>
            <a:fld id="{C34C77DD-2D59-6D4F-8BC5-90425939A9EC}" type="slidenum">
              <a:rPr lang="en-US" smtClean="0"/>
              <a:t>24</a:t>
            </a:fld>
            <a:endParaRPr lang="en-US"/>
          </a:p>
        </p:txBody>
      </p:sp>
    </p:spTree>
    <p:extLst>
      <p:ext uri="{BB962C8B-B14F-4D97-AF65-F5344CB8AC3E}">
        <p14:creationId xmlns:p14="http://schemas.microsoft.com/office/powerpoint/2010/main" val="1441398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”1/8” </a:t>
            </a:r>
          </a:p>
          <a:p>
            <a:r>
              <a:rPr lang="en-US" dirty="0" smtClean="0"/>
              <a:t>X = 0,</a:t>
            </a:r>
            <a:r>
              <a:rPr lang="en-US" baseline="0" dirty="0" smtClean="0"/>
              <a:t> TTT ; X=1, HTT THT TTH; X=2 HHT HTH THH; X=3: HHH </a:t>
            </a:r>
          </a:p>
          <a:p>
            <a:endParaRPr lang="en-US" dirty="0" smtClean="0"/>
          </a:p>
          <a:p>
            <a:r>
              <a:rPr lang="en-US" dirty="0" smtClean="0"/>
              <a:t>P(X </a:t>
            </a:r>
            <a:r>
              <a:rPr lang="en-US" u="sng" dirty="0" smtClean="0"/>
              <a:t>&gt;</a:t>
            </a:r>
            <a:r>
              <a:rPr lang="en-US" u="none" dirty="0" smtClean="0"/>
              <a:t> 1) =</a:t>
            </a:r>
            <a:r>
              <a:rPr lang="en-US" u="none" baseline="0" dirty="0" smtClean="0"/>
              <a:t> P(X=1) + P(X=2) + P(X=3) = 7/8 (or use the complement rule) </a:t>
            </a:r>
          </a:p>
          <a:p>
            <a:r>
              <a:rPr lang="en-US" u="none" baseline="0" dirty="0" smtClean="0"/>
              <a:t>**remember we can just add them because the events are mutually exclusive </a:t>
            </a:r>
            <a:endParaRPr lang="en-US" dirty="0"/>
          </a:p>
        </p:txBody>
      </p:sp>
      <p:sp>
        <p:nvSpPr>
          <p:cNvPr id="4" name="Slide Number Placeholder 3"/>
          <p:cNvSpPr>
            <a:spLocks noGrp="1"/>
          </p:cNvSpPr>
          <p:nvPr>
            <p:ph type="sldNum" sz="quarter" idx="10"/>
          </p:nvPr>
        </p:nvSpPr>
        <p:spPr/>
        <p:txBody>
          <a:bodyPr/>
          <a:lstStyle/>
          <a:p>
            <a:fld id="{C34C77DD-2D59-6D4F-8BC5-90425939A9EC}" type="slidenum">
              <a:rPr lang="en-US" smtClean="0"/>
              <a:t>2</a:t>
            </a:fld>
            <a:endParaRPr lang="en-US"/>
          </a:p>
        </p:txBody>
      </p:sp>
    </p:spTree>
    <p:extLst>
      <p:ext uri="{BB962C8B-B14F-4D97-AF65-F5344CB8AC3E}">
        <p14:creationId xmlns:p14="http://schemas.microsoft.com/office/powerpoint/2010/main" val="1902328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Multiplies (divides)</a:t>
            </a:r>
            <a:r>
              <a:rPr lang="en-US" baseline="0" dirty="0" smtClean="0"/>
              <a:t> measures of center and location (mean, median, quartiles, percentiles) by </a:t>
            </a:r>
            <a:r>
              <a:rPr lang="en-US" i="1" baseline="0" dirty="0" smtClean="0"/>
              <a:t>b</a:t>
            </a:r>
          </a:p>
          <a:p>
            <a:r>
              <a:rPr lang="en-US" i="0" baseline="0" dirty="0" smtClean="0"/>
              <a:t>2. Multiplies (divides) measures of spread (range, IQR, standard deviation) by </a:t>
            </a:r>
            <a:r>
              <a:rPr lang="en-US" i="1" baseline="0" dirty="0" smtClean="0"/>
              <a:t>b; </a:t>
            </a:r>
            <a:r>
              <a:rPr lang="en-US" i="0" baseline="0" dirty="0" smtClean="0"/>
              <a:t>multiples the variance by b</a:t>
            </a:r>
            <a:r>
              <a:rPr lang="en-US" i="0" baseline="30000" dirty="0" smtClean="0"/>
              <a:t>2</a:t>
            </a:r>
            <a:endParaRPr lang="en-US" i="0" baseline="0" dirty="0" smtClean="0"/>
          </a:p>
          <a:p>
            <a:r>
              <a:rPr lang="en-US" i="0" baseline="0" dirty="0" smtClean="0"/>
              <a:t>3. Does not change the shape of the distribution</a:t>
            </a:r>
            <a:endParaRPr lang="en-US" i="0" dirty="0"/>
          </a:p>
        </p:txBody>
      </p:sp>
      <p:sp>
        <p:nvSpPr>
          <p:cNvPr id="4" name="Slide Number Placeholder 3"/>
          <p:cNvSpPr>
            <a:spLocks noGrp="1"/>
          </p:cNvSpPr>
          <p:nvPr>
            <p:ph type="sldNum" sz="quarter" idx="10"/>
          </p:nvPr>
        </p:nvSpPr>
        <p:spPr/>
        <p:txBody>
          <a:bodyPr/>
          <a:lstStyle/>
          <a:p>
            <a:fld id="{C34C77DD-2D59-6D4F-8BC5-90425939A9EC}" type="slidenum">
              <a:rPr lang="en-US" smtClean="0"/>
              <a:t>25</a:t>
            </a:fld>
            <a:endParaRPr lang="en-US"/>
          </a:p>
        </p:txBody>
      </p:sp>
    </p:spTree>
    <p:extLst>
      <p:ext uri="{BB962C8B-B14F-4D97-AF65-F5344CB8AC3E}">
        <p14:creationId xmlns:p14="http://schemas.microsoft.com/office/powerpoint/2010/main" val="1322479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Profit</a:t>
            </a:r>
            <a:r>
              <a:rPr lang="en-US" baseline="0" dirty="0" smtClean="0"/>
              <a:t> v</a:t>
            </a:r>
            <a:r>
              <a:rPr lang="en-US" baseline="-25000" dirty="0" smtClean="0"/>
              <a:t>i</a:t>
            </a:r>
            <a:r>
              <a:rPr lang="en-US" baseline="0" dirty="0" smtClean="0"/>
              <a:t> 	200	350	500	650	800</a:t>
            </a:r>
          </a:p>
          <a:p>
            <a:r>
              <a:rPr lang="en-US" baseline="0" dirty="0" smtClean="0"/>
              <a:t>	0.15	0.25	0.35	0.20	0.05</a:t>
            </a:r>
          </a:p>
          <a:p>
            <a:endParaRPr lang="en-US" baseline="0" dirty="0" smtClean="0"/>
          </a:p>
          <a:p>
            <a:r>
              <a:rPr lang="en-US" baseline="0" dirty="0" smtClean="0"/>
              <a:t>Mean = 462.50; SD = 163.46 </a:t>
            </a:r>
          </a:p>
          <a:p>
            <a:r>
              <a:rPr lang="en-US" baseline="0" dirty="0" smtClean="0"/>
              <a:t>Histogram </a:t>
            </a:r>
            <a:r>
              <a:rPr lang="mr-IN" baseline="0" dirty="0" smtClean="0"/>
              <a:t>–</a:t>
            </a:r>
            <a:r>
              <a:rPr lang="en-US" baseline="0" dirty="0" smtClean="0"/>
              <a:t> does not change shape, only shifts it down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34C77DD-2D59-6D4F-8BC5-90425939A9EC}" type="slidenum">
              <a:rPr lang="en-US" smtClean="0"/>
              <a:t>26</a:t>
            </a:fld>
            <a:endParaRPr lang="en-US"/>
          </a:p>
        </p:txBody>
      </p:sp>
    </p:spTree>
    <p:extLst>
      <p:ext uri="{BB962C8B-B14F-4D97-AF65-F5344CB8AC3E}">
        <p14:creationId xmlns:p14="http://schemas.microsoft.com/office/powerpoint/2010/main" val="296464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Adds a to (subtracts</a:t>
            </a:r>
            <a:r>
              <a:rPr lang="en-US" baseline="0" dirty="0" smtClean="0"/>
              <a:t> a from) measures of center and location (mean, median, quartiles percentiles)</a:t>
            </a:r>
          </a:p>
          <a:p>
            <a:pPr marL="228600" indent="-228600">
              <a:buAutoNum type="arabicPeriod"/>
            </a:pPr>
            <a:r>
              <a:rPr lang="en-US" baseline="0" dirty="0" smtClean="0"/>
              <a:t>Does not change shape or measures of spread (range, IQR, SD). </a:t>
            </a:r>
          </a:p>
          <a:p>
            <a:pPr marL="228600" indent="-228600">
              <a:buAutoNum type="arabicPeriod"/>
            </a:pPr>
            <a:endParaRPr lang="en-US" baseline="0" dirty="0" smtClean="0"/>
          </a:p>
          <a:p>
            <a:pPr marL="0" indent="0">
              <a:buNone/>
            </a:pPr>
            <a:r>
              <a:rPr lang="en-US" baseline="0" dirty="0" smtClean="0"/>
              <a:t>**This is exactly what we found in chapter 2. Moral of the story is it doesn’t change the rules just because it’s probability </a:t>
            </a:r>
            <a:endParaRPr lang="en-US" dirty="0"/>
          </a:p>
        </p:txBody>
      </p:sp>
      <p:sp>
        <p:nvSpPr>
          <p:cNvPr id="4" name="Slide Number Placeholder 3"/>
          <p:cNvSpPr>
            <a:spLocks noGrp="1"/>
          </p:cNvSpPr>
          <p:nvPr>
            <p:ph type="sldNum" sz="quarter" idx="10"/>
          </p:nvPr>
        </p:nvSpPr>
        <p:spPr/>
        <p:txBody>
          <a:bodyPr/>
          <a:lstStyle/>
          <a:p>
            <a:fld id="{C34C77DD-2D59-6D4F-8BC5-90425939A9EC}" type="slidenum">
              <a:rPr lang="en-US" smtClean="0"/>
              <a:t>27</a:t>
            </a:fld>
            <a:endParaRPr lang="en-US"/>
          </a:p>
        </p:txBody>
      </p:sp>
    </p:spTree>
    <p:extLst>
      <p:ext uri="{BB962C8B-B14F-4D97-AF65-F5344CB8AC3E}">
        <p14:creationId xmlns:p14="http://schemas.microsoft.com/office/powerpoint/2010/main" val="9460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err="1" smtClean="0"/>
              <a:t>Yx</a:t>
            </a:r>
            <a:r>
              <a:rPr lang="en-US" baseline="0" dirty="0" smtClean="0"/>
              <a:t> = 500(1.1) = $550; </a:t>
            </a:r>
            <a:r>
              <a:rPr lang="en-US" baseline="0" dirty="0" err="1" smtClean="0"/>
              <a:t>SDx</a:t>
            </a:r>
            <a:r>
              <a:rPr lang="en-US" baseline="0" dirty="0" smtClean="0"/>
              <a:t> = 500(0.943) = $471/50</a:t>
            </a:r>
          </a:p>
          <a:p>
            <a:pPr marL="228600" indent="-228600">
              <a:buAutoNum type="arabicPeriod"/>
            </a:pPr>
            <a:r>
              <a:rPr lang="en-US" baseline="0" dirty="0" smtClean="0"/>
              <a:t>T = Y</a:t>
            </a:r>
            <a:r>
              <a:rPr lang="mr-IN" baseline="0" dirty="0" smtClean="0"/>
              <a:t>–</a:t>
            </a:r>
            <a:r>
              <a:rPr lang="en-US" baseline="0" dirty="0" smtClean="0"/>
              <a:t> 75; </a:t>
            </a:r>
            <a:r>
              <a:rPr lang="en-US" baseline="0" dirty="0" err="1" smtClean="0"/>
              <a:t>Tx</a:t>
            </a:r>
            <a:r>
              <a:rPr lang="en-US" baseline="0" dirty="0" smtClean="0"/>
              <a:t> = 550-75 = 475; SD = 471.50 </a:t>
            </a:r>
            <a:endParaRPr lang="en-US" dirty="0"/>
          </a:p>
        </p:txBody>
      </p:sp>
      <p:sp>
        <p:nvSpPr>
          <p:cNvPr id="4" name="Slide Number Placeholder 3"/>
          <p:cNvSpPr>
            <a:spLocks noGrp="1"/>
          </p:cNvSpPr>
          <p:nvPr>
            <p:ph type="sldNum" sz="quarter" idx="10"/>
          </p:nvPr>
        </p:nvSpPr>
        <p:spPr/>
        <p:txBody>
          <a:bodyPr/>
          <a:lstStyle/>
          <a:p>
            <a:fld id="{C34C77DD-2D59-6D4F-8BC5-90425939A9EC}" type="slidenum">
              <a:rPr lang="en-US" smtClean="0"/>
              <a:t>28</a:t>
            </a:fld>
            <a:endParaRPr lang="en-US"/>
          </a:p>
        </p:txBody>
      </p:sp>
    </p:spTree>
    <p:extLst>
      <p:ext uri="{BB962C8B-B14F-4D97-AF65-F5344CB8AC3E}">
        <p14:creationId xmlns:p14="http://schemas.microsoft.com/office/powerpoint/2010/main" val="2096883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The probability distribution of Y has the same shape</a:t>
            </a:r>
            <a:r>
              <a:rPr lang="en-US" baseline="0" dirty="0" smtClean="0"/>
              <a:t> as the probability distribution of X is b&gt;0</a:t>
            </a:r>
          </a:p>
          <a:p>
            <a:pPr marL="171450" indent="-171450">
              <a:buFont typeface="Arial" charset="0"/>
              <a:buChar char="•"/>
            </a:pPr>
            <a:r>
              <a:rPr lang="en-US" baseline="0" dirty="0" smtClean="0"/>
              <a:t>mu(y) = a + </a:t>
            </a:r>
            <a:r>
              <a:rPr lang="en-US" baseline="0" dirty="0" err="1" smtClean="0"/>
              <a:t>bmu</a:t>
            </a:r>
            <a:r>
              <a:rPr lang="en-US" baseline="0" dirty="0" smtClean="0"/>
              <a:t>(x)</a:t>
            </a:r>
          </a:p>
          <a:p>
            <a:pPr marL="171450" indent="-171450">
              <a:buFont typeface="Arial" charset="0"/>
              <a:buChar char="•"/>
            </a:pPr>
            <a:r>
              <a:rPr lang="en-US" baseline="0" dirty="0" smtClean="0"/>
              <a:t>Sigma(y)=abs(b)sigma(x) (because b could be a negative number) </a:t>
            </a:r>
            <a:endParaRPr lang="en-US" dirty="0"/>
          </a:p>
        </p:txBody>
      </p:sp>
      <p:sp>
        <p:nvSpPr>
          <p:cNvPr id="4" name="Slide Number Placeholder 3"/>
          <p:cNvSpPr>
            <a:spLocks noGrp="1"/>
          </p:cNvSpPr>
          <p:nvPr>
            <p:ph type="sldNum" sz="quarter" idx="10"/>
          </p:nvPr>
        </p:nvSpPr>
        <p:spPr/>
        <p:txBody>
          <a:bodyPr/>
          <a:lstStyle/>
          <a:p>
            <a:fld id="{C34C77DD-2D59-6D4F-8BC5-90425939A9EC}" type="slidenum">
              <a:rPr lang="en-US" smtClean="0"/>
              <a:t>29</a:t>
            </a:fld>
            <a:endParaRPr lang="en-US"/>
          </a:p>
        </p:txBody>
      </p:sp>
    </p:spTree>
    <p:extLst>
      <p:ext uri="{BB962C8B-B14F-4D97-AF65-F5344CB8AC3E}">
        <p14:creationId xmlns:p14="http://schemas.microsoft.com/office/powerpoint/2010/main" val="378370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arenR"/>
            </a:pPr>
            <a:r>
              <a:rPr lang="en-US" baseline="0" dirty="0" smtClean="0"/>
              <a:t>Mu(y) = 32 + 9/5(34) = 93.2 degrees F ; SD = 9/5 (2) = 3.6 degrees F </a:t>
            </a:r>
          </a:p>
          <a:p>
            <a:pPr marL="228600" indent="-228600">
              <a:buAutoNum type="alphaLcParenR"/>
            </a:pPr>
            <a:r>
              <a:rPr lang="en-US" baseline="0" dirty="0" smtClean="0"/>
              <a:t>Transforming does not change shape, so this is still a normal distribution. Draw a histogram and shade in the desired area. Calculate z scores and find what’s between: </a:t>
            </a:r>
          </a:p>
          <a:p>
            <a:pPr marL="0" indent="0">
              <a:buNone/>
            </a:pPr>
            <a:r>
              <a:rPr lang="en-US" baseline="0" dirty="0" smtClean="0"/>
              <a:t>	z = 90 </a:t>
            </a:r>
            <a:r>
              <a:rPr lang="mr-IN" baseline="0" dirty="0" smtClean="0"/>
              <a:t>–</a:t>
            </a:r>
            <a:r>
              <a:rPr lang="en-US" baseline="0" dirty="0" smtClean="0"/>
              <a:t> 93.2/3.6 = -.89		z = 100-93.2/3.6 = 1.89</a:t>
            </a:r>
          </a:p>
          <a:p>
            <a:pPr marL="0" indent="0">
              <a:buNone/>
            </a:pPr>
            <a:r>
              <a:rPr lang="en-US" baseline="0" dirty="0" smtClean="0"/>
              <a:t>	p = .1867			p = .9706</a:t>
            </a:r>
          </a:p>
          <a:p>
            <a:pPr marL="0" indent="0">
              <a:buNone/>
            </a:pPr>
            <a:r>
              <a:rPr lang="en-US" baseline="0" dirty="0" smtClean="0"/>
              <a:t>	P(90 </a:t>
            </a:r>
            <a:r>
              <a:rPr lang="en-US" u="sng" baseline="0" dirty="0" smtClean="0"/>
              <a:t>&lt;</a:t>
            </a:r>
            <a:r>
              <a:rPr lang="en-US" u="none" baseline="0" dirty="0" smtClean="0"/>
              <a:t> Y </a:t>
            </a:r>
            <a:r>
              <a:rPr lang="en-US" u="sng" baseline="0" dirty="0" smtClean="0"/>
              <a:t>&lt;</a:t>
            </a:r>
            <a:r>
              <a:rPr lang="en-US" u="none" baseline="0" dirty="0" smtClean="0"/>
              <a:t> 100) = .9706 - .1867 = 0.7839. </a:t>
            </a:r>
          </a:p>
          <a:p>
            <a:pPr marL="0" indent="0">
              <a:buNone/>
            </a:pPr>
            <a:r>
              <a:rPr lang="en-US" u="none" baseline="0" dirty="0" smtClean="0"/>
              <a:t>There’s about a 78% chance that the water temperature meets the recommendation on a randomly selected day. </a:t>
            </a:r>
            <a:endParaRPr lang="en-US" baseline="0" dirty="0" smtClean="0"/>
          </a:p>
        </p:txBody>
      </p:sp>
      <p:sp>
        <p:nvSpPr>
          <p:cNvPr id="4" name="Slide Number Placeholder 3"/>
          <p:cNvSpPr>
            <a:spLocks noGrp="1"/>
          </p:cNvSpPr>
          <p:nvPr>
            <p:ph type="sldNum" sz="quarter" idx="10"/>
          </p:nvPr>
        </p:nvSpPr>
        <p:spPr/>
        <p:txBody>
          <a:bodyPr/>
          <a:lstStyle/>
          <a:p>
            <a:fld id="{C34C77DD-2D59-6D4F-8BC5-90425939A9EC}" type="slidenum">
              <a:rPr lang="en-US" smtClean="0"/>
              <a:t>30</a:t>
            </a:fld>
            <a:endParaRPr lang="en-US"/>
          </a:p>
        </p:txBody>
      </p:sp>
    </p:spTree>
    <p:extLst>
      <p:ext uri="{BB962C8B-B14F-4D97-AF65-F5344CB8AC3E}">
        <p14:creationId xmlns:p14="http://schemas.microsoft.com/office/powerpoint/2010/main" val="1197089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add up their means! </a:t>
            </a:r>
          </a:p>
          <a:p>
            <a:r>
              <a:rPr lang="en-US" dirty="0" smtClean="0"/>
              <a:t>3.10 + 3.75 = 6.85 on average</a:t>
            </a:r>
            <a:r>
              <a:rPr lang="en-US" baseline="0" dirty="0" smtClean="0"/>
              <a:t> on a randomly selected day </a:t>
            </a:r>
          </a:p>
          <a:p>
            <a:r>
              <a:rPr lang="en-US" baseline="0" dirty="0" smtClean="0"/>
              <a:t>T = X + Y </a:t>
            </a:r>
          </a:p>
          <a:p>
            <a:endParaRPr lang="en-US" baseline="0" dirty="0" smtClean="0"/>
          </a:p>
          <a:p>
            <a:r>
              <a:rPr lang="en-US" baseline="0" dirty="0" smtClean="0"/>
              <a:t>Add their ranges for variability: </a:t>
            </a:r>
          </a:p>
          <a:p>
            <a:r>
              <a:rPr lang="en-US" baseline="0" dirty="0" smtClean="0"/>
              <a:t>D = X </a:t>
            </a:r>
            <a:r>
              <a:rPr lang="mr-IN" baseline="0" dirty="0" smtClean="0"/>
              <a:t>–</a:t>
            </a:r>
            <a:r>
              <a:rPr lang="en-US" baseline="0" dirty="0" smtClean="0"/>
              <a:t> Y </a:t>
            </a:r>
          </a:p>
          <a:p>
            <a:r>
              <a:rPr lang="en-US" baseline="0" dirty="0" smtClean="0"/>
              <a:t>D = Range of T = Range of X + Range of Y </a:t>
            </a:r>
            <a:r>
              <a:rPr lang="en-US" baseline="0" dirty="0" smtClean="0">
                <a:sym typeface="Wingdings"/>
              </a:rPr>
              <a:t> (6-2)+(5-2) = 4 + 3 = 7 </a:t>
            </a:r>
          </a:p>
          <a:p>
            <a:r>
              <a:rPr lang="en-US" baseline="0" dirty="0" smtClean="0">
                <a:sym typeface="Wingdings"/>
              </a:rPr>
              <a:t>Or think of it as : Total possible passengers </a:t>
            </a:r>
            <a:r>
              <a:rPr lang="mr-IN" baseline="0" dirty="0" smtClean="0">
                <a:sym typeface="Wingdings"/>
              </a:rPr>
              <a:t>–</a:t>
            </a:r>
            <a:r>
              <a:rPr lang="en-US" baseline="0" dirty="0" smtClean="0">
                <a:sym typeface="Wingdings"/>
              </a:rPr>
              <a:t> fewest possible passengers = 11 - 4 = 7 (remember, more variables mean more variability) </a:t>
            </a:r>
          </a:p>
          <a:p>
            <a:endParaRPr lang="en-US" baseline="0" dirty="0" smtClean="0">
              <a:sym typeface="Wingdings"/>
            </a:endParaRPr>
          </a:p>
          <a:p>
            <a:r>
              <a:rPr lang="en-US" baseline="0" dirty="0" smtClean="0">
                <a:sym typeface="Wingdings"/>
              </a:rPr>
              <a:t>What about standard deviation? The events MUST be independent so we can multiply them! Otherwise, we’re stuck. </a:t>
            </a:r>
          </a:p>
          <a:p>
            <a:r>
              <a:rPr lang="en-US" baseline="0" dirty="0" smtClean="0">
                <a:sym typeface="Wingdings"/>
              </a:rPr>
              <a:t>Ex. T = 4; only happens when Pete has 2 (p=0.15) and Erin has 2 (p=0.3). Luckily, knowing one does NOT affect us knowing the other, so P(T=4) = .045 </a:t>
            </a:r>
            <a:endParaRPr lang="en-US" dirty="0"/>
          </a:p>
        </p:txBody>
      </p:sp>
      <p:sp>
        <p:nvSpPr>
          <p:cNvPr id="4" name="Slide Number Placeholder 3"/>
          <p:cNvSpPr>
            <a:spLocks noGrp="1"/>
          </p:cNvSpPr>
          <p:nvPr>
            <p:ph type="sldNum" sz="quarter" idx="10"/>
          </p:nvPr>
        </p:nvSpPr>
        <p:spPr/>
        <p:txBody>
          <a:bodyPr/>
          <a:lstStyle/>
          <a:p>
            <a:fld id="{C34C77DD-2D59-6D4F-8BC5-90425939A9EC}" type="slidenum">
              <a:rPr lang="en-US" smtClean="0"/>
              <a:t>31</a:t>
            </a:fld>
            <a:endParaRPr lang="en-US"/>
          </a:p>
        </p:txBody>
      </p:sp>
    </p:spTree>
    <p:extLst>
      <p:ext uri="{BB962C8B-B14F-4D97-AF65-F5344CB8AC3E}">
        <p14:creationId xmlns:p14="http://schemas.microsoft.com/office/powerpoint/2010/main" val="224831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 P(T=4) = P(X=4)</a:t>
            </a:r>
            <a:r>
              <a:rPr lang="en-US" baseline="0" dirty="0" smtClean="0"/>
              <a:t> • P(Y=4) = .15 x .3 = .045 </a:t>
            </a:r>
          </a:p>
          <a:p>
            <a:r>
              <a:rPr lang="en-US" baseline="0" dirty="0" smtClean="0"/>
              <a:t>P(.T=5) = P(X=3) • P(Y=2) + P(X=2) •P(Y=3) = .135</a:t>
            </a:r>
          </a:p>
          <a:p>
            <a:r>
              <a:rPr lang="en-US" baseline="0" dirty="0" smtClean="0"/>
              <a:t>P(T=6) = x=4•y=2 + y=4•x=2 = .235</a:t>
            </a:r>
          </a:p>
          <a:p>
            <a:r>
              <a:rPr lang="en-US" baseline="0" dirty="0" smtClean="0"/>
              <a:t>P(T=7) = .265</a:t>
            </a:r>
          </a:p>
          <a:p>
            <a:r>
              <a:rPr lang="en-US" baseline="0" dirty="0" smtClean="0"/>
              <a:t>P(T=8) = .190</a:t>
            </a:r>
          </a:p>
          <a:p>
            <a:r>
              <a:rPr lang="en-US" baseline="0" dirty="0" smtClean="0"/>
              <a:t>P(T=9) = .095</a:t>
            </a:r>
          </a:p>
          <a:p>
            <a:r>
              <a:rPr lang="en-US" baseline="0" dirty="0" smtClean="0"/>
              <a:t>P(T=10)= .030</a:t>
            </a:r>
          </a:p>
          <a:p>
            <a:r>
              <a:rPr lang="en-US" baseline="0" dirty="0" smtClean="0"/>
              <a:t>P(T=11)= .005</a:t>
            </a:r>
          </a:p>
          <a:p>
            <a:endParaRPr lang="en-US" baseline="0" dirty="0" smtClean="0"/>
          </a:p>
          <a:p>
            <a:r>
              <a:rPr lang="en-US" baseline="0" dirty="0" smtClean="0"/>
              <a:t>Mean = 4(.045) + 5(.135)+</a:t>
            </a:r>
            <a:r>
              <a:rPr lang="mr-IN" baseline="0" dirty="0" smtClean="0"/>
              <a:t>…</a:t>
            </a:r>
            <a:r>
              <a:rPr lang="en-US" baseline="0" dirty="0" smtClean="0"/>
              <a:t>+11(.005) = 6.85 </a:t>
            </a:r>
          </a:p>
          <a:p>
            <a:r>
              <a:rPr lang="en-US" baseline="0" dirty="0" smtClean="0"/>
              <a:t>**this is also </a:t>
            </a:r>
            <a:r>
              <a:rPr lang="en-US" baseline="0" dirty="0" err="1" smtClean="0"/>
              <a:t>MuX</a:t>
            </a:r>
            <a:r>
              <a:rPr lang="en-US" baseline="0" dirty="0" smtClean="0"/>
              <a:t> + </a:t>
            </a:r>
            <a:r>
              <a:rPr lang="en-US" baseline="0" dirty="0" err="1" smtClean="0"/>
              <a:t>MuY</a:t>
            </a:r>
            <a:endParaRPr lang="en-US" baseline="0" dirty="0" smtClean="0"/>
          </a:p>
          <a:p>
            <a:endParaRPr lang="en-US" baseline="0" dirty="0" smtClean="0"/>
          </a:p>
          <a:p>
            <a:r>
              <a:rPr lang="en-US" baseline="0" dirty="0" smtClean="0"/>
              <a:t>ST = (4-6.85)</a:t>
            </a:r>
            <a:r>
              <a:rPr lang="en-US" baseline="30000" dirty="0" smtClean="0"/>
              <a:t>2</a:t>
            </a:r>
            <a:r>
              <a:rPr lang="en-US" baseline="0" dirty="0" smtClean="0"/>
              <a:t>(.045) +</a:t>
            </a:r>
            <a:r>
              <a:rPr lang="mr-IN" baseline="0" dirty="0" smtClean="0"/>
              <a:t>…</a:t>
            </a:r>
            <a:r>
              <a:rPr lang="en-US" baseline="0" dirty="0" smtClean="0"/>
              <a:t>+(11-6.85)</a:t>
            </a:r>
            <a:r>
              <a:rPr lang="en-US" baseline="30000" dirty="0" smtClean="0"/>
              <a:t>2</a:t>
            </a:r>
            <a:r>
              <a:rPr lang="en-US" baseline="0" dirty="0" smtClean="0"/>
              <a:t>(.005) = 2.0775 </a:t>
            </a:r>
            <a:r>
              <a:rPr lang="en-US" baseline="0" dirty="0" smtClean="0">
                <a:sym typeface="Wingdings"/>
              </a:rPr>
              <a:t> </a:t>
            </a:r>
            <a:r>
              <a:rPr lang="en-US" baseline="0" dirty="0" err="1" smtClean="0">
                <a:sym typeface="Wingdings"/>
              </a:rPr>
              <a:t>sqrt</a:t>
            </a:r>
            <a:r>
              <a:rPr lang="en-US" baseline="0" dirty="0" smtClean="0">
                <a:sym typeface="Wingdings"/>
              </a:rPr>
              <a:t> = 1.441</a:t>
            </a:r>
          </a:p>
          <a:p>
            <a:r>
              <a:rPr lang="en-US" baseline="0" dirty="0" smtClean="0">
                <a:sym typeface="Wingdings"/>
              </a:rPr>
              <a:t>**the variance of this data set (2.0775) is just </a:t>
            </a:r>
            <a:r>
              <a:rPr lang="en-US" baseline="0" dirty="0" err="1" smtClean="0">
                <a:sym typeface="Wingdings"/>
              </a:rPr>
              <a:t>VarX</a:t>
            </a:r>
            <a:r>
              <a:rPr lang="en-US" baseline="0" dirty="0" smtClean="0">
                <a:sym typeface="Wingdings"/>
              </a:rPr>
              <a:t> + </a:t>
            </a:r>
            <a:r>
              <a:rPr lang="en-US" baseline="0" dirty="0" err="1" smtClean="0">
                <a:sym typeface="Wingdings"/>
              </a:rPr>
              <a:t>VarY</a:t>
            </a:r>
            <a:r>
              <a:rPr lang="en-US" baseline="0" dirty="0" smtClean="0">
                <a:sym typeface="Wingdings"/>
              </a:rPr>
              <a:t>; you can add variances and then square root for </a:t>
            </a:r>
            <a:r>
              <a:rPr lang="en-US" baseline="0" dirty="0" err="1" smtClean="0">
                <a:sym typeface="Wingdings"/>
              </a:rPr>
              <a:t>stnd</a:t>
            </a:r>
            <a:r>
              <a:rPr lang="en-US" baseline="0" dirty="0" smtClean="0">
                <a:sym typeface="Wingdings"/>
              </a:rPr>
              <a:t> deviation</a:t>
            </a:r>
            <a:endParaRPr lang="en-US" dirty="0"/>
          </a:p>
        </p:txBody>
      </p:sp>
      <p:sp>
        <p:nvSpPr>
          <p:cNvPr id="4" name="Slide Number Placeholder 3"/>
          <p:cNvSpPr>
            <a:spLocks noGrp="1"/>
          </p:cNvSpPr>
          <p:nvPr>
            <p:ph type="sldNum" sz="quarter" idx="10"/>
          </p:nvPr>
        </p:nvSpPr>
        <p:spPr/>
        <p:txBody>
          <a:bodyPr/>
          <a:lstStyle/>
          <a:p>
            <a:fld id="{C34C77DD-2D59-6D4F-8BC5-90425939A9EC}" type="slidenum">
              <a:rPr lang="en-US" smtClean="0"/>
              <a:t>32</a:t>
            </a:fld>
            <a:endParaRPr lang="en-US"/>
          </a:p>
        </p:txBody>
      </p:sp>
    </p:spTree>
    <p:extLst>
      <p:ext uri="{BB962C8B-B14F-4D97-AF65-F5344CB8AC3E}">
        <p14:creationId xmlns:p14="http://schemas.microsoft.com/office/powerpoint/2010/main" val="926310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Mean of Sum: For any two</a:t>
            </a:r>
            <a:r>
              <a:rPr lang="en-US" baseline="0" dirty="0" smtClean="0"/>
              <a:t> random variables X and Y, if T = X + Y, then the expected value of T is E(T) = </a:t>
            </a:r>
            <a:r>
              <a:rPr lang="en-US" baseline="0" dirty="0" err="1" smtClean="0"/>
              <a:t>mu</a:t>
            </a:r>
            <a:r>
              <a:rPr lang="en-US" baseline="-25000" dirty="0" err="1" smtClean="0"/>
              <a:t>t</a:t>
            </a:r>
            <a:r>
              <a:rPr lang="en-US" baseline="0" dirty="0" smtClean="0"/>
              <a:t> = </a:t>
            </a:r>
            <a:r>
              <a:rPr lang="en-US" baseline="0" dirty="0" err="1" smtClean="0"/>
              <a:t>mu</a:t>
            </a:r>
            <a:r>
              <a:rPr lang="en-US" baseline="-25000" dirty="0" err="1" smtClean="0"/>
              <a:t>x+y</a:t>
            </a:r>
            <a:r>
              <a:rPr lang="en-US" baseline="0" dirty="0" smtClean="0"/>
              <a:t> = mu</a:t>
            </a:r>
            <a:r>
              <a:rPr lang="en-US" baseline="-25000" dirty="0" smtClean="0"/>
              <a:t>x</a:t>
            </a:r>
            <a:r>
              <a:rPr lang="en-US" baseline="0" dirty="0" smtClean="0"/>
              <a:t> + </a:t>
            </a:r>
            <a:r>
              <a:rPr lang="en-US" baseline="0" dirty="0" err="1" smtClean="0"/>
              <a:t>mu</a:t>
            </a:r>
            <a:r>
              <a:rPr lang="en-US" baseline="-25000" dirty="0" err="1" smtClean="0"/>
              <a:t>y</a:t>
            </a:r>
            <a:r>
              <a:rPr lang="en-US" baseline="0" dirty="0" smtClean="0"/>
              <a:t> ; in general, the mean of the sum of several random variables is the sum of their means</a:t>
            </a:r>
          </a:p>
          <a:p>
            <a:endParaRPr lang="en-US" baseline="0" dirty="0" smtClean="0"/>
          </a:p>
          <a:p>
            <a:r>
              <a:rPr lang="en-US" baseline="0" dirty="0" smtClean="0"/>
              <a:t>Mean of difference: D = X-Y then </a:t>
            </a:r>
            <a:r>
              <a:rPr lang="en-US" baseline="0" dirty="0" err="1" smtClean="0"/>
              <a:t>mu</a:t>
            </a:r>
            <a:r>
              <a:rPr lang="en-US" baseline="-25000" dirty="0" err="1" smtClean="0"/>
              <a:t>D</a:t>
            </a:r>
            <a:r>
              <a:rPr lang="en-US" baseline="0" dirty="0" smtClean="0"/>
              <a:t> = mux </a:t>
            </a:r>
            <a:r>
              <a:rPr lang="mr-IN" baseline="0" dirty="0" smtClean="0"/>
              <a:t>–</a:t>
            </a:r>
            <a:r>
              <a:rPr lang="en-US" baseline="0" dirty="0" smtClean="0"/>
              <a:t> </a:t>
            </a:r>
            <a:r>
              <a:rPr lang="en-US" baseline="0" dirty="0" err="1" smtClean="0"/>
              <a:t>mu</a:t>
            </a:r>
            <a:r>
              <a:rPr lang="en-US" baseline="-25000" dirty="0" err="1" smtClean="0"/>
              <a:t>y</a:t>
            </a:r>
            <a:r>
              <a:rPr lang="en-US" baseline="0" dirty="0" smtClean="0"/>
              <a:t> --&gt; order of subtraction DOES MATTER! Pay attention to your question to be sure you’re in the right order! </a:t>
            </a:r>
            <a:endParaRPr lang="en-US" baseline="-25000" dirty="0" smtClean="0"/>
          </a:p>
          <a:p>
            <a:endParaRPr lang="en-US" baseline="-25000" dirty="0" smtClean="0"/>
          </a:p>
          <a:p>
            <a:endParaRPr lang="en-US" baseline="0" dirty="0" smtClean="0"/>
          </a:p>
          <a:p>
            <a:r>
              <a:rPr lang="en-US" dirty="0" smtClean="0"/>
              <a:t>Variance: For</a:t>
            </a:r>
            <a:r>
              <a:rPr lang="en-US" baseline="0" dirty="0" smtClean="0"/>
              <a:t> any two </a:t>
            </a:r>
            <a:r>
              <a:rPr lang="en-US" i="1" baseline="0" dirty="0" smtClean="0"/>
              <a:t>independent</a:t>
            </a:r>
            <a:r>
              <a:rPr lang="en-US" i="0" baseline="0" dirty="0" smtClean="0"/>
              <a:t> random variables X and Y, if T = X+Y, then the variance of T is </a:t>
            </a:r>
            <a:r>
              <a:rPr lang="en-US" i="0" baseline="0" dirty="0" err="1" smtClean="0"/>
              <a:t>var</a:t>
            </a:r>
            <a:r>
              <a:rPr lang="en-US" i="0" baseline="-25000" dirty="0" err="1" smtClean="0"/>
              <a:t>t</a:t>
            </a:r>
            <a:r>
              <a:rPr lang="en-US" i="0" baseline="0" dirty="0" smtClean="0"/>
              <a:t> = </a:t>
            </a:r>
            <a:r>
              <a:rPr lang="en-US" i="0" baseline="0" dirty="0" err="1" smtClean="0"/>
              <a:t>var</a:t>
            </a:r>
            <a:r>
              <a:rPr lang="en-US" i="0" baseline="-25000" dirty="0" err="1" smtClean="0"/>
              <a:t>x</a:t>
            </a:r>
            <a:r>
              <a:rPr lang="en-US" i="0" baseline="0" dirty="0" smtClean="0"/>
              <a:t> + var</a:t>
            </a:r>
            <a:r>
              <a:rPr lang="en-US" i="0" baseline="-25000" dirty="0" smtClean="0"/>
              <a:t>y</a:t>
            </a:r>
            <a:r>
              <a:rPr lang="en-US" i="0" baseline="0" dirty="0" smtClean="0"/>
              <a:t>; standard deviation of T is </a:t>
            </a:r>
            <a:r>
              <a:rPr lang="en-US" i="0" baseline="0" dirty="0" err="1" smtClean="0"/>
              <a:t>sqrt</a:t>
            </a:r>
            <a:r>
              <a:rPr lang="en-US" i="0" baseline="0" dirty="0" smtClean="0"/>
              <a:t>(</a:t>
            </a:r>
            <a:r>
              <a:rPr lang="en-US" i="0" baseline="0" dirty="0" err="1" smtClean="0"/>
              <a:t>var</a:t>
            </a:r>
            <a:r>
              <a:rPr lang="en-US" i="0" baseline="-25000" dirty="0" err="1" smtClean="0"/>
              <a:t>t</a:t>
            </a:r>
            <a:r>
              <a:rPr lang="en-US" i="0" baseline="0" dirty="0" smtClean="0"/>
              <a:t>) (DO NOT ADD STANDARD DEVIATIONS) </a:t>
            </a:r>
          </a:p>
          <a:p>
            <a:r>
              <a:rPr lang="en-US" i="0" baseline="0" dirty="0" smtClean="0"/>
              <a:t>	** make sure the events are independent: if knowing whether any event involving X alone has occurred tells us nothing about the occurrence of any event involving Y alone, and vice versa, then X and Y are independent random variables </a:t>
            </a:r>
          </a:p>
          <a:p>
            <a:r>
              <a:rPr lang="en-US" i="0" baseline="0" dirty="0" smtClean="0"/>
              <a:t>*Even with difference, more variables means more variability </a:t>
            </a:r>
          </a:p>
        </p:txBody>
      </p:sp>
      <p:sp>
        <p:nvSpPr>
          <p:cNvPr id="4" name="Slide Number Placeholder 3"/>
          <p:cNvSpPr>
            <a:spLocks noGrp="1"/>
          </p:cNvSpPr>
          <p:nvPr>
            <p:ph type="sldNum" sz="quarter" idx="10"/>
          </p:nvPr>
        </p:nvSpPr>
        <p:spPr/>
        <p:txBody>
          <a:bodyPr/>
          <a:lstStyle/>
          <a:p>
            <a:fld id="{C34C77DD-2D59-6D4F-8BC5-90425939A9EC}" type="slidenum">
              <a:rPr lang="en-US" smtClean="0"/>
              <a:t>33</a:t>
            </a:fld>
            <a:endParaRPr lang="en-US"/>
          </a:p>
        </p:txBody>
      </p:sp>
    </p:spTree>
    <p:extLst>
      <p:ext uri="{BB962C8B-B14F-4D97-AF65-F5344CB8AC3E}">
        <p14:creationId xmlns:p14="http://schemas.microsoft.com/office/powerpoint/2010/main" val="1999186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14:m>
                  <m:oMath xmlns:m="http://schemas.openxmlformats.org/officeDocument/2006/math">
                    <m:sSub>
                      <m:sSubPr>
                        <m:ctrlPr>
                          <a:rPr lang="en-US" i="1" smtClean="0">
                            <a:latin typeface="Cambria Math" charset="0"/>
                          </a:rPr>
                        </m:ctrlPr>
                      </m:sSubPr>
                      <m:e>
                        <m:r>
                          <a:rPr lang="en-US" i="1" smtClean="0">
                            <a:latin typeface="Cambria Math" charset="0"/>
                            <a:ea typeface="Cambria Math" charset="0"/>
                            <a:cs typeface="Cambria Math" charset="0"/>
                          </a:rPr>
                          <m:t>𝜇</m:t>
                        </m:r>
                      </m:e>
                      <m:sub>
                        <m:r>
                          <a:rPr lang="en-US" b="0" i="1" smtClean="0">
                            <a:latin typeface="Cambria Math" charset="0"/>
                            <a:ea typeface="Cambria Math" charset="0"/>
                            <a:cs typeface="Cambria Math" charset="0"/>
                          </a:rPr>
                          <m:t>𝑇</m:t>
                        </m:r>
                      </m:sub>
                    </m:sSub>
                  </m:oMath>
                </a14:m>
                <a:r>
                  <a:rPr lang="en-US" dirty="0" smtClean="0"/>
                  <a:t>= (3.75)(150)</a:t>
                </a:r>
                <a:r>
                  <a:rPr lang="en-US" baseline="0" dirty="0" smtClean="0"/>
                  <a:t> + 3.10(175) = 1105 </a:t>
                </a:r>
              </a:p>
              <a:p>
                <a:endParaRPr lang="en-US" baseline="0" dirty="0" smtClean="0"/>
              </a:p>
              <a:p>
                <a:r>
                  <a:rPr lang="en-US" baseline="0" dirty="0" smtClean="0"/>
                  <a:t>Because the number of passengers are independent, </a:t>
                </a:r>
              </a:p>
              <a:p>
                <a:endParaRPr lang="en-US" dirty="0" smtClean="0"/>
              </a:p>
              <a:p>
                <a14:m>
                  <m:oMath xmlns:m="http://schemas.openxmlformats.org/officeDocument/2006/math">
                    <m:sSub>
                      <m:sSubPr>
                        <m:ctrlPr>
                          <a:rPr lang="en-US" i="1" smtClean="0">
                            <a:latin typeface="Cambria Math" charset="0"/>
                          </a:rPr>
                        </m:ctrlPr>
                      </m:sSubPr>
                      <m:e>
                        <m:r>
                          <a:rPr lang="en-US" b="0" i="1" smtClean="0">
                            <a:latin typeface="Cambria Math" charset="0"/>
                          </a:rPr>
                          <m:t>(150)</m:t>
                        </m:r>
                        <m:r>
                          <a:rPr lang="en-US" i="1">
                            <a:latin typeface="Cambria Math" charset="0"/>
                            <a:ea typeface="Cambria Math" charset="0"/>
                            <a:cs typeface="Cambria Math" charset="0"/>
                          </a:rPr>
                          <m:t>𝜎</m:t>
                        </m:r>
                      </m:e>
                      <m:sub>
                        <m:r>
                          <a:rPr lang="en-US" b="0" i="1" smtClean="0">
                            <a:latin typeface="Cambria Math" charset="0"/>
                            <a:ea typeface="Cambria Math" charset="0"/>
                            <a:cs typeface="Cambria Math" charset="0"/>
                          </a:rPr>
                          <m:t>𝑥</m:t>
                        </m:r>
                      </m:sub>
                    </m:sSub>
                    <m:r>
                      <a:rPr lang="en-US" b="0" i="1" smtClean="0">
                        <a:latin typeface="Cambria Math" charset="0"/>
                        <a:ea typeface="Cambria Math" charset="0"/>
                        <a:cs typeface="Cambria Math" charset="0"/>
                      </a:rPr>
                      <m:t>=163.46</m:t>
                    </m:r>
                  </m:oMath>
                </a14:m>
                <a:r>
                  <a:rPr lang="en-US" dirty="0" smtClean="0"/>
                  <a:t> and </a:t>
                </a:r>
                <a14:m>
                  <m:oMath xmlns:m="http://schemas.openxmlformats.org/officeDocument/2006/math">
                    <m:sSub>
                      <m:sSubPr>
                        <m:ctrlPr>
                          <a:rPr lang="en-US" i="1" smtClean="0">
                            <a:latin typeface="Cambria Math" charset="0"/>
                          </a:rPr>
                        </m:ctrlPr>
                      </m:sSubPr>
                      <m:e>
                        <m:r>
                          <a:rPr lang="en-US" b="0" i="1" smtClean="0">
                            <a:latin typeface="Cambria Math" charset="0"/>
                          </a:rPr>
                          <m:t>(175)</m:t>
                        </m:r>
                        <m:r>
                          <a:rPr lang="en-US" i="1">
                            <a:latin typeface="Cambria Math" charset="0"/>
                            <a:ea typeface="Cambria Math" charset="0"/>
                            <a:cs typeface="Cambria Math" charset="0"/>
                          </a:rPr>
                          <m:t>𝜎</m:t>
                        </m:r>
                      </m:e>
                      <m:sub>
                        <m:r>
                          <a:rPr lang="en-US" b="0" i="1" smtClean="0">
                            <a:latin typeface="Cambria Math" charset="0"/>
                            <a:ea typeface="Cambria Math" charset="0"/>
                            <a:cs typeface="Cambria Math" charset="0"/>
                          </a:rPr>
                          <m:t>𝑦</m:t>
                        </m:r>
                      </m:sub>
                    </m:sSub>
                    <m:r>
                      <a:rPr lang="en-US" b="0" i="1" smtClean="0">
                        <a:latin typeface="Cambria Math" charset="0"/>
                        <a:ea typeface="Cambria Math" charset="0"/>
                        <a:cs typeface="Cambria Math" charset="0"/>
                      </a:rPr>
                      <m:t>=165.03</m:t>
                    </m:r>
                  </m:oMath>
                </a14:m>
                <a:endParaRPr lang="en-US" dirty="0" smtClean="0"/>
              </a:p>
              <a:p>
                <a14:m>
                  <m:oMath xmlns:m="http://schemas.openxmlformats.org/officeDocument/2006/math">
                    <m:sSub>
                      <m:sSubPr>
                        <m:ctrlPr>
                          <a:rPr lang="en-US" i="1" smtClean="0">
                            <a:latin typeface="Cambria Math" charset="0"/>
                          </a:rPr>
                        </m:ctrlPr>
                      </m:sSubPr>
                      <m:e>
                        <m:r>
                          <a:rPr lang="en-US" i="1">
                            <a:latin typeface="Cambria Math" charset="0"/>
                            <a:ea typeface="Cambria Math" charset="0"/>
                            <a:cs typeface="Cambria Math" charset="0"/>
                          </a:rPr>
                          <m:t>𝜎</m:t>
                        </m:r>
                      </m:e>
                      <m:sub>
                        <m:r>
                          <a:rPr lang="en-US" b="0" i="1" smtClean="0">
                            <a:latin typeface="Cambria Math" charset="0"/>
                            <a:ea typeface="Cambria Math" charset="0"/>
                            <a:cs typeface="Cambria Math" charset="0"/>
                          </a:rPr>
                          <m:t>𝑇</m:t>
                        </m:r>
                      </m:sub>
                    </m:sSub>
                    <m:r>
                      <a:rPr lang="en-US" b="0" i="1" smtClean="0">
                        <a:latin typeface="Cambria Math" charset="0"/>
                        <a:ea typeface="Cambria Math" charset="0"/>
                        <a:cs typeface="Cambria Math" charset="0"/>
                      </a:rPr>
                      <m:t>=</m:t>
                    </m:r>
                  </m:oMath>
                </a14:m>
                <a:r>
                  <a:rPr lang="en-US" dirty="0" smtClean="0"/>
                  <a:t>(163.46)</a:t>
                </a:r>
                <a:r>
                  <a:rPr lang="en-US" baseline="30000" dirty="0" smtClean="0"/>
                  <a:t>2</a:t>
                </a:r>
                <a:r>
                  <a:rPr lang="en-US" baseline="0" dirty="0" smtClean="0"/>
                  <a:t> + (165.03)</a:t>
                </a:r>
                <a:r>
                  <a:rPr lang="en-US" baseline="30000" dirty="0" smtClean="0"/>
                  <a:t>2</a:t>
                </a:r>
                <a:r>
                  <a:rPr lang="en-US" baseline="0" dirty="0" smtClean="0"/>
                  <a:t> = 53,954.07 </a:t>
                </a:r>
                <a:r>
                  <a:rPr lang="en-US" baseline="0" dirty="0" smtClean="0">
                    <a:sym typeface="Wingdings"/>
                  </a:rPr>
                  <a:t> </a:t>
                </a:r>
                <a:r>
                  <a:rPr lang="en-US" baseline="0" dirty="0" err="1" smtClean="0">
                    <a:sym typeface="Wingdings"/>
                  </a:rPr>
                  <a:t>sqrt</a:t>
                </a:r>
                <a:r>
                  <a:rPr lang="en-US" baseline="0" dirty="0" smtClean="0">
                    <a:sym typeface="Wingdings"/>
                  </a:rPr>
                  <a:t> = 232.28</a:t>
                </a:r>
              </a:p>
              <a:p>
                <a:endParaRPr lang="en-US" baseline="0" dirty="0" smtClean="0">
                  <a:sym typeface="Wingdings"/>
                </a:endParaRPr>
              </a:p>
              <a:p>
                <a:r>
                  <a:rPr lang="en-US" baseline="0" dirty="0" smtClean="0">
                    <a:sym typeface="Wingdings"/>
                  </a:rPr>
                  <a:t>On average, Pete and Erin expect to collect $1105 per day, with a standard deviation of $232.28</a:t>
                </a:r>
              </a:p>
            </p:txBody>
          </p:sp>
        </mc:Choice>
        <mc:Fallback xmlns="">
          <p:sp>
            <p:nvSpPr>
              <p:cNvPr id="3" name="Notes Placeholder 2"/>
              <p:cNvSpPr>
                <a:spLocks noGrp="1"/>
              </p:cNvSpPr>
              <p:nvPr>
                <p:ph type="body" idx="1"/>
              </p:nvPr>
            </p:nvSpPr>
            <p:spPr/>
            <p:txBody>
              <a:bodyPr/>
              <a:lstStyle/>
              <a:p>
                <a:pPr/>
                <a:r>
                  <a:rPr lang="en-US" i="0" smtClean="0">
                    <a:latin typeface="Cambria Math" charset="0"/>
                    <a:ea typeface="Cambria Math" charset="0"/>
                    <a:cs typeface="Cambria Math" charset="0"/>
                  </a:rPr>
                  <a:t>𝜇</a:t>
                </a:r>
                <a:r>
                  <a:rPr lang="en-US" i="0" smtClean="0">
                    <a:latin typeface="Cambria Math" charset="0"/>
                    <a:ea typeface="Cambria Math" charset="0"/>
                    <a:cs typeface="Cambria Math" charset="0"/>
                  </a:rPr>
                  <a:t>_</a:t>
                </a:r>
                <a:r>
                  <a:rPr lang="en-US" b="0" i="0" smtClean="0">
                    <a:latin typeface="Cambria Math" charset="0"/>
                    <a:ea typeface="Cambria Math" charset="0"/>
                    <a:cs typeface="Cambria Math" charset="0"/>
                  </a:rPr>
                  <a:t>𝑇</a:t>
                </a:r>
                <a:r>
                  <a:rPr lang="en-US" dirty="0" smtClean="0"/>
                  <a:t>= (3.75)(150)</a:t>
                </a:r>
                <a:r>
                  <a:rPr lang="en-US" baseline="0" dirty="0" smtClean="0"/>
                  <a:t> + 3.10(175) = 1105 </a:t>
                </a:r>
              </a:p>
              <a:p>
                <a:pPr/>
                <a:endParaRPr lang="en-US" baseline="0" dirty="0" smtClean="0"/>
              </a:p>
              <a:p>
                <a:pPr/>
                <a:r>
                  <a:rPr lang="en-US" baseline="0" dirty="0" smtClean="0"/>
                  <a:t>Because the number of passengers are independent, </a:t>
                </a:r>
              </a:p>
              <a:p>
                <a:pPr/>
                <a:endParaRPr lang="en-US" dirty="0" smtClean="0"/>
              </a:p>
              <a:p>
                <a:pPr/>
                <a:r>
                  <a:rPr lang="en-US" i="0" smtClean="0">
                    <a:latin typeface="Cambria Math" charset="0"/>
                  </a:rPr>
                  <a:t>〖</a:t>
                </a:r>
                <a:r>
                  <a:rPr lang="en-US" b="0" i="0" smtClean="0">
                    <a:latin typeface="Cambria Math" charset="0"/>
                  </a:rPr>
                  <a:t>(150)</a:t>
                </a:r>
                <a:r>
                  <a:rPr lang="en-US" i="0">
                    <a:latin typeface="Cambria Math" charset="0"/>
                    <a:ea typeface="Cambria Math" charset="0"/>
                    <a:cs typeface="Cambria Math" charset="0"/>
                  </a:rPr>
                  <a:t>𝜎</a:t>
                </a:r>
                <a:r>
                  <a:rPr lang="en-US" i="0" smtClean="0">
                    <a:latin typeface="Cambria Math" charset="0"/>
                    <a:ea typeface="Cambria Math" charset="0"/>
                    <a:cs typeface="Cambria Math" charset="0"/>
                  </a:rPr>
                  <a:t>〗_</a:t>
                </a:r>
                <a:r>
                  <a:rPr lang="en-US" b="0" i="0" smtClean="0">
                    <a:latin typeface="Cambria Math" charset="0"/>
                    <a:ea typeface="Cambria Math" charset="0"/>
                    <a:cs typeface="Cambria Math" charset="0"/>
                  </a:rPr>
                  <a:t>𝑥=163.46</a:t>
                </a:r>
                <a:r>
                  <a:rPr lang="en-US" dirty="0" smtClean="0"/>
                  <a:t> and </a:t>
                </a:r>
                <a:r>
                  <a:rPr lang="en-US" i="0" smtClean="0">
                    <a:latin typeface="Cambria Math" charset="0"/>
                  </a:rPr>
                  <a:t>〖</a:t>
                </a:r>
                <a:r>
                  <a:rPr lang="en-US" b="0" i="0" smtClean="0">
                    <a:latin typeface="Cambria Math" charset="0"/>
                  </a:rPr>
                  <a:t>(175)</a:t>
                </a:r>
                <a:r>
                  <a:rPr lang="en-US" i="0">
                    <a:latin typeface="Cambria Math" charset="0"/>
                    <a:ea typeface="Cambria Math" charset="0"/>
                    <a:cs typeface="Cambria Math" charset="0"/>
                  </a:rPr>
                  <a:t>𝜎</a:t>
                </a:r>
                <a:r>
                  <a:rPr lang="en-US" i="0" smtClean="0">
                    <a:latin typeface="Cambria Math" charset="0"/>
                    <a:ea typeface="Cambria Math" charset="0"/>
                    <a:cs typeface="Cambria Math" charset="0"/>
                  </a:rPr>
                  <a:t>〗_</a:t>
                </a:r>
                <a:r>
                  <a:rPr lang="en-US" b="0" i="0" smtClean="0">
                    <a:latin typeface="Cambria Math" charset="0"/>
                    <a:ea typeface="Cambria Math" charset="0"/>
                    <a:cs typeface="Cambria Math" charset="0"/>
                  </a:rPr>
                  <a:t>𝑦</a:t>
                </a:r>
                <a:r>
                  <a:rPr lang="en-US" b="0" i="0" smtClean="0">
                    <a:latin typeface="Cambria Math" charset="0"/>
                    <a:ea typeface="Cambria Math" charset="0"/>
                    <a:cs typeface="Cambria Math" charset="0"/>
                  </a:rPr>
                  <a:t>=165.03</a:t>
                </a:r>
                <a:endParaRPr lang="en-US" dirty="0" smtClean="0"/>
              </a:p>
              <a:p>
                <a:pPr/>
                <a:r>
                  <a:rPr lang="en-US" i="0">
                    <a:latin typeface="Cambria Math" charset="0"/>
                    <a:ea typeface="Cambria Math" charset="0"/>
                    <a:cs typeface="Cambria Math" charset="0"/>
                  </a:rPr>
                  <a:t>𝜎</a:t>
                </a:r>
                <a:r>
                  <a:rPr lang="en-US" i="0" smtClean="0">
                    <a:latin typeface="Cambria Math" charset="0"/>
                    <a:ea typeface="Cambria Math" charset="0"/>
                    <a:cs typeface="Cambria Math" charset="0"/>
                  </a:rPr>
                  <a:t>_</a:t>
                </a:r>
                <a:r>
                  <a:rPr lang="en-US" b="0" i="0" smtClean="0">
                    <a:latin typeface="Cambria Math" charset="0"/>
                    <a:ea typeface="Cambria Math" charset="0"/>
                    <a:cs typeface="Cambria Math" charset="0"/>
                  </a:rPr>
                  <a:t>𝑇=</a:t>
                </a:r>
                <a:r>
                  <a:rPr lang="en-US" dirty="0" smtClean="0"/>
                  <a:t>(163.46)</a:t>
                </a:r>
                <a:r>
                  <a:rPr lang="en-US" baseline="30000" dirty="0" smtClean="0"/>
                  <a:t>2</a:t>
                </a:r>
                <a:r>
                  <a:rPr lang="en-US" baseline="0" dirty="0" smtClean="0"/>
                  <a:t> + (165.03)</a:t>
                </a:r>
                <a:r>
                  <a:rPr lang="en-US" baseline="30000" dirty="0" smtClean="0"/>
                  <a:t>2</a:t>
                </a:r>
                <a:r>
                  <a:rPr lang="en-US" baseline="0" dirty="0" smtClean="0"/>
                  <a:t> = 53,954.07 </a:t>
                </a:r>
                <a:r>
                  <a:rPr lang="en-US" baseline="0" dirty="0" smtClean="0">
                    <a:sym typeface="Wingdings"/>
                  </a:rPr>
                  <a:t> </a:t>
                </a:r>
                <a:r>
                  <a:rPr lang="en-US" baseline="0" dirty="0" err="1" smtClean="0">
                    <a:sym typeface="Wingdings"/>
                  </a:rPr>
                  <a:t>sqrt</a:t>
                </a:r>
                <a:r>
                  <a:rPr lang="en-US" baseline="0" dirty="0" smtClean="0">
                    <a:sym typeface="Wingdings"/>
                  </a:rPr>
                  <a:t> = 232.28</a:t>
                </a:r>
              </a:p>
              <a:p>
                <a:pPr/>
                <a:endParaRPr lang="en-US" baseline="0" dirty="0" smtClean="0">
                  <a:sym typeface="Wingdings"/>
                </a:endParaRPr>
              </a:p>
              <a:p>
                <a:pPr/>
                <a:r>
                  <a:rPr lang="en-US" baseline="0" dirty="0" smtClean="0">
                    <a:sym typeface="Wingdings"/>
                  </a:rPr>
                  <a:t>On average, Pete and Erin expect to collect $1105 per day, with a standard deviation of $232.28</a:t>
                </a:r>
              </a:p>
            </p:txBody>
          </p:sp>
        </mc:Fallback>
      </mc:AlternateContent>
      <p:sp>
        <p:nvSpPr>
          <p:cNvPr id="4" name="Slide Number Placeholder 3"/>
          <p:cNvSpPr>
            <a:spLocks noGrp="1"/>
          </p:cNvSpPr>
          <p:nvPr>
            <p:ph type="sldNum" sz="quarter" idx="10"/>
          </p:nvPr>
        </p:nvSpPr>
        <p:spPr/>
        <p:txBody>
          <a:bodyPr/>
          <a:lstStyle/>
          <a:p>
            <a:fld id="{C34C77DD-2D59-6D4F-8BC5-90425939A9EC}" type="slidenum">
              <a:rPr lang="en-US" smtClean="0"/>
              <a:t>34</a:t>
            </a:fld>
            <a:endParaRPr lang="en-US"/>
          </a:p>
        </p:txBody>
      </p:sp>
    </p:spTree>
    <p:extLst>
      <p:ext uri="{BB962C8B-B14F-4D97-AF65-F5344CB8AC3E}">
        <p14:creationId xmlns:p14="http://schemas.microsoft.com/office/powerpoint/2010/main" val="1846663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“random variable” </a:t>
            </a:r>
            <a:r>
              <a:rPr lang="en-US" dirty="0" smtClean="0">
                <a:sym typeface="Wingdings"/>
              </a:rPr>
              <a:t> split off into two:</a:t>
            </a:r>
            <a:r>
              <a:rPr lang="en-US" baseline="0" dirty="0" smtClean="0">
                <a:sym typeface="Wingdings"/>
              </a:rPr>
              <a:t> continuous &amp; discrete </a:t>
            </a:r>
          </a:p>
          <a:p>
            <a:r>
              <a:rPr lang="en-US" baseline="0" dirty="0" smtClean="0">
                <a:sym typeface="Wingdings"/>
              </a:rPr>
              <a:t>Discrete random variable X: takes a fixed set of possible values with gaps between (i.e. “on a scale of 1-10; coin tossing; card </a:t>
            </a:r>
            <a:r>
              <a:rPr lang="en-US" baseline="0" dirty="0" err="1" smtClean="0">
                <a:sym typeface="Wingdings"/>
              </a:rPr>
              <a:t>deailng</a:t>
            </a:r>
            <a:r>
              <a:rPr lang="en-US" baseline="0" dirty="0" smtClean="0">
                <a:sym typeface="Wingdings"/>
              </a:rPr>
              <a:t> </a:t>
            </a:r>
            <a:r>
              <a:rPr lang="mr-IN" baseline="0" dirty="0" smtClean="0">
                <a:sym typeface="Wingdings"/>
              </a:rPr>
              <a:t>–</a:t>
            </a:r>
            <a:r>
              <a:rPr lang="en-US" baseline="0" dirty="0" smtClean="0">
                <a:sym typeface="Wingdings"/>
              </a:rPr>
              <a:t> wherever there’s a fixed number of outcomes) </a:t>
            </a:r>
          </a:p>
          <a:p>
            <a:r>
              <a:rPr lang="en-US" baseline="0" dirty="0" smtClean="0">
                <a:sym typeface="Wingdings"/>
              </a:rPr>
              <a:t>Continuous random variable X: takes all values in an interval of numbers (height and weight, age, income, etc.) </a:t>
            </a:r>
          </a:p>
          <a:p>
            <a:r>
              <a:rPr lang="en-US" baseline="0" dirty="0" smtClean="0">
                <a:sym typeface="Wingdings"/>
              </a:rPr>
              <a:t>“probability distribution” </a:t>
            </a:r>
            <a:endParaRPr lang="en-US" dirty="0"/>
          </a:p>
        </p:txBody>
      </p:sp>
      <p:sp>
        <p:nvSpPr>
          <p:cNvPr id="4" name="Slide Number Placeholder 3"/>
          <p:cNvSpPr>
            <a:spLocks noGrp="1"/>
          </p:cNvSpPr>
          <p:nvPr>
            <p:ph type="sldNum" sz="quarter" idx="10"/>
          </p:nvPr>
        </p:nvSpPr>
        <p:spPr/>
        <p:txBody>
          <a:bodyPr/>
          <a:lstStyle/>
          <a:p>
            <a:fld id="{C34C77DD-2D59-6D4F-8BC5-90425939A9EC}" type="slidenum">
              <a:rPr lang="en-US" smtClean="0"/>
              <a:t>3</a:t>
            </a:fld>
            <a:endParaRPr lang="en-US"/>
          </a:p>
        </p:txBody>
      </p:sp>
    </p:spTree>
    <p:extLst>
      <p:ext uri="{BB962C8B-B14F-4D97-AF65-F5344CB8AC3E}">
        <p14:creationId xmlns:p14="http://schemas.microsoft.com/office/powerpoint/2010/main" val="16127352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D = X </a:t>
                </a:r>
                <a:r>
                  <a:rPr lang="mr-IN" dirty="0" smtClean="0"/>
                  <a:t>–</a:t>
                </a:r>
                <a:r>
                  <a:rPr lang="en-US" dirty="0" smtClean="0"/>
                  <a:t> Y </a:t>
                </a:r>
                <a:endParaRPr lang="en-US" i="1" dirty="0" smtClean="0">
                  <a:latin typeface="Cambria Math" charset="0"/>
                </a:endParaRPr>
              </a:p>
              <a:p>
                <a14:m>
                  <m:oMath xmlns:m="http://schemas.openxmlformats.org/officeDocument/2006/math">
                    <m:sSub>
                      <m:sSubPr>
                        <m:ctrlPr>
                          <a:rPr lang="en-US" i="1" smtClean="0">
                            <a:latin typeface="Cambria Math" charset="0"/>
                          </a:rPr>
                        </m:ctrlPr>
                      </m:sSubPr>
                      <m:e>
                        <m:r>
                          <a:rPr lang="en-US" i="1" smtClean="0">
                            <a:latin typeface="Cambria Math" charset="0"/>
                            <a:ea typeface="Cambria Math" charset="0"/>
                            <a:cs typeface="Cambria Math" charset="0"/>
                          </a:rPr>
                          <m:t>𝜇</m:t>
                        </m:r>
                      </m:e>
                      <m:sub>
                        <m:r>
                          <a:rPr lang="en-US" b="0" i="1" smtClean="0">
                            <a:latin typeface="Cambria Math" charset="0"/>
                            <a:ea typeface="Cambria Math" charset="0"/>
                            <a:cs typeface="Cambria Math" charset="0"/>
                          </a:rPr>
                          <m:t>𝐷</m:t>
                        </m:r>
                      </m:sub>
                    </m:sSub>
                    <m:r>
                      <a:rPr lang="en-US" b="0" i="1" smtClean="0">
                        <a:latin typeface="Cambria Math" charset="0"/>
                        <a:ea typeface="Cambria Math" charset="0"/>
                        <a:cs typeface="Cambria Math" charset="0"/>
                      </a:rPr>
                      <m:t>=</m:t>
                    </m:r>
                    <m:sSub>
                      <m:sSubPr>
                        <m:ctrlPr>
                          <a:rPr lang="en-US" i="1" smtClean="0">
                            <a:latin typeface="Cambria Math" charset="0"/>
                          </a:rPr>
                        </m:ctrlPr>
                      </m:sSubPr>
                      <m:e>
                        <m:r>
                          <a:rPr lang="en-US" b="0" i="1" smtClean="0">
                            <a:latin typeface="Cambria Math" charset="0"/>
                          </a:rPr>
                          <m:t>150</m:t>
                        </m:r>
                        <m:r>
                          <a:rPr lang="en-US" i="1" smtClean="0">
                            <a:latin typeface="Cambria Math" charset="0"/>
                            <a:ea typeface="Cambria Math" charset="0"/>
                            <a:cs typeface="Cambria Math" charset="0"/>
                          </a:rPr>
                          <m:t>𝜇</m:t>
                        </m:r>
                      </m:e>
                      <m:sub>
                        <m:r>
                          <a:rPr lang="en-US" b="0" i="1" smtClean="0">
                            <a:latin typeface="Cambria Math" charset="0"/>
                            <a:ea typeface="Cambria Math" charset="0"/>
                            <a:cs typeface="Cambria Math" charset="0"/>
                          </a:rPr>
                          <m:t>𝑋</m:t>
                        </m:r>
                      </m:sub>
                    </m:sSub>
                    <m:r>
                      <a:rPr lang="en-US" b="0" i="1" smtClean="0">
                        <a:latin typeface="Cambria Math" charset="0"/>
                        <a:ea typeface="Cambria Math" charset="0"/>
                        <a:cs typeface="Cambria Math" charset="0"/>
                      </a:rPr>
                      <m:t>−</m:t>
                    </m:r>
                    <m:sSub>
                      <m:sSubPr>
                        <m:ctrlPr>
                          <a:rPr lang="en-US" i="1" smtClean="0">
                            <a:latin typeface="Cambria Math" charset="0"/>
                          </a:rPr>
                        </m:ctrlPr>
                      </m:sSubPr>
                      <m:e>
                        <m:r>
                          <a:rPr lang="en-US" b="0" i="1" smtClean="0">
                            <a:latin typeface="Cambria Math" charset="0"/>
                          </a:rPr>
                          <m:t>175</m:t>
                        </m:r>
                        <m:r>
                          <a:rPr lang="en-US" i="1" smtClean="0">
                            <a:latin typeface="Cambria Math" charset="0"/>
                            <a:ea typeface="Cambria Math" charset="0"/>
                            <a:cs typeface="Cambria Math" charset="0"/>
                          </a:rPr>
                          <m:t>𝜇</m:t>
                        </m:r>
                      </m:e>
                      <m:sub>
                        <m:r>
                          <a:rPr lang="en-US" b="0" i="1" smtClean="0">
                            <a:latin typeface="Cambria Math" charset="0"/>
                            <a:ea typeface="Cambria Math" charset="0"/>
                            <a:cs typeface="Cambria Math" charset="0"/>
                          </a:rPr>
                          <m:t>𝑌</m:t>
                        </m:r>
                      </m:sub>
                    </m:sSub>
                  </m:oMath>
                </a14:m>
                <a:r>
                  <a:rPr lang="en-US" dirty="0" smtClean="0"/>
                  <a:t> = 562.50 </a:t>
                </a:r>
                <a:r>
                  <a:rPr lang="mr-IN" dirty="0" smtClean="0"/>
                  <a:t>–</a:t>
                </a:r>
                <a:r>
                  <a:rPr lang="en-US" dirty="0" smtClean="0"/>
                  <a:t> 542.50 = 20.00</a:t>
                </a:r>
              </a:p>
              <a:p>
                <a:endParaRPr lang="en-US" dirty="0" smtClean="0"/>
              </a:p>
              <a:p>
                <a:r>
                  <a:rPr lang="en-US" dirty="0" smtClean="0"/>
                  <a:t>On average, Pete collects $20 more per day than Erin does. </a:t>
                </a:r>
              </a:p>
              <a:p>
                <a:endParaRPr lang="en-US" dirty="0" smtClean="0"/>
              </a:p>
              <a:p>
                <a14:m>
                  <m:oMath xmlns:m="http://schemas.openxmlformats.org/officeDocument/2006/math">
                    <m:sSub>
                      <m:sSubPr>
                        <m:ctrlPr>
                          <a:rPr lang="en-US" i="1" smtClean="0">
                            <a:latin typeface="Cambria Math" charset="0"/>
                          </a:rPr>
                        </m:ctrlPr>
                      </m:sSubPr>
                      <m:e>
                        <m:r>
                          <a:rPr lang="en-US" i="1">
                            <a:latin typeface="Cambria Math" charset="0"/>
                            <a:ea typeface="Cambria Math" charset="0"/>
                            <a:cs typeface="Cambria Math" charset="0"/>
                          </a:rPr>
                          <m:t>𝜎</m:t>
                        </m:r>
                      </m:e>
                      <m:sub>
                        <m:r>
                          <a:rPr lang="en-US" b="0" i="1" smtClean="0">
                            <a:latin typeface="Cambria Math" charset="0"/>
                            <a:ea typeface="Cambria Math" charset="0"/>
                            <a:cs typeface="Cambria Math" charset="0"/>
                          </a:rPr>
                          <m:t>𝐷</m:t>
                        </m:r>
                      </m:sub>
                    </m:sSub>
                  </m:oMath>
                </a14:m>
                <a:r>
                  <a:rPr lang="en-US" dirty="0" smtClean="0"/>
                  <a:t> =</a:t>
                </a:r>
                <a:r>
                  <a:rPr lang="en-US" baseline="0" dirty="0" smtClean="0"/>
                  <a:t> 232.28 </a:t>
                </a:r>
                <a:r>
                  <a:rPr lang="en-US" baseline="0" dirty="0" smtClean="0">
                    <a:sym typeface="Wingdings"/>
                  </a:rPr>
                  <a:t> same as before because variance always adds! </a:t>
                </a:r>
              </a:p>
              <a:p>
                <a:endParaRPr lang="en-US" baseline="0" dirty="0" smtClean="0">
                  <a:sym typeface="Wingdings"/>
                </a:endParaRPr>
              </a:p>
            </p:txBody>
          </p:sp>
        </mc:Choice>
        <mc:Fallback xmlns="">
          <p:sp>
            <p:nvSpPr>
              <p:cNvPr id="3" name="Notes Placeholder 2"/>
              <p:cNvSpPr>
                <a:spLocks noGrp="1"/>
              </p:cNvSpPr>
              <p:nvPr>
                <p:ph type="body" idx="1"/>
              </p:nvPr>
            </p:nvSpPr>
            <p:spPr/>
            <p:txBody>
              <a:bodyPr/>
              <a:lstStyle/>
              <a:p>
                <a:r>
                  <a:rPr lang="en-US" dirty="0" smtClean="0"/>
                  <a:t>D = X </a:t>
                </a:r>
                <a:r>
                  <a:rPr lang="mr-IN" dirty="0" smtClean="0"/>
                  <a:t>–</a:t>
                </a:r>
                <a:r>
                  <a:rPr lang="en-US" dirty="0" smtClean="0"/>
                  <a:t> Y </a:t>
                </a:r>
                <a:endParaRPr lang="en-US" i="1" dirty="0" smtClean="0">
                  <a:latin typeface="Cambria Math" charset="0"/>
                </a:endParaRPr>
              </a:p>
              <a:p>
                <a:pPr/>
                <a:r>
                  <a:rPr lang="en-US" i="0" smtClean="0">
                    <a:latin typeface="Cambria Math" charset="0"/>
                    <a:ea typeface="Cambria Math" charset="0"/>
                    <a:cs typeface="Cambria Math" charset="0"/>
                  </a:rPr>
                  <a:t>𝜇</a:t>
                </a:r>
                <a:r>
                  <a:rPr lang="en-US" i="0" smtClean="0">
                    <a:latin typeface="Cambria Math" charset="0"/>
                    <a:ea typeface="Cambria Math" charset="0"/>
                    <a:cs typeface="Cambria Math" charset="0"/>
                  </a:rPr>
                  <a:t>_</a:t>
                </a:r>
                <a:r>
                  <a:rPr lang="en-US" b="0" i="0" smtClean="0">
                    <a:latin typeface="Cambria Math" charset="0"/>
                    <a:ea typeface="Cambria Math" charset="0"/>
                    <a:cs typeface="Cambria Math" charset="0"/>
                  </a:rPr>
                  <a:t>𝐷=</a:t>
                </a:r>
                <a:r>
                  <a:rPr lang="en-US" i="0" smtClean="0">
                    <a:latin typeface="Cambria Math" charset="0"/>
                  </a:rPr>
                  <a:t>〖</a:t>
                </a:r>
                <a:r>
                  <a:rPr lang="en-US" b="0" i="0" smtClean="0">
                    <a:latin typeface="Cambria Math" charset="0"/>
                  </a:rPr>
                  <a:t>150</a:t>
                </a:r>
                <a:r>
                  <a:rPr lang="en-US" i="0" smtClean="0">
                    <a:latin typeface="Cambria Math" charset="0"/>
                    <a:ea typeface="Cambria Math" charset="0"/>
                    <a:cs typeface="Cambria Math" charset="0"/>
                  </a:rPr>
                  <a:t>𝜇</a:t>
                </a:r>
                <a:r>
                  <a:rPr lang="en-US" i="0" smtClean="0">
                    <a:latin typeface="Cambria Math" charset="0"/>
                    <a:ea typeface="Cambria Math" charset="0"/>
                    <a:cs typeface="Cambria Math" charset="0"/>
                  </a:rPr>
                  <a:t>〗_</a:t>
                </a:r>
                <a:r>
                  <a:rPr lang="en-US" b="0" i="0" smtClean="0">
                    <a:latin typeface="Cambria Math" charset="0"/>
                    <a:ea typeface="Cambria Math" charset="0"/>
                    <a:cs typeface="Cambria Math" charset="0"/>
                  </a:rPr>
                  <a:t>𝑋−</a:t>
                </a:r>
                <a:r>
                  <a:rPr lang="en-US" i="0" smtClean="0">
                    <a:latin typeface="Cambria Math" charset="0"/>
                  </a:rPr>
                  <a:t>〖</a:t>
                </a:r>
                <a:r>
                  <a:rPr lang="en-US" b="0" i="0" smtClean="0">
                    <a:latin typeface="Cambria Math" charset="0"/>
                  </a:rPr>
                  <a:t>175</a:t>
                </a:r>
                <a:r>
                  <a:rPr lang="en-US" i="0" smtClean="0">
                    <a:latin typeface="Cambria Math" charset="0"/>
                    <a:ea typeface="Cambria Math" charset="0"/>
                    <a:cs typeface="Cambria Math" charset="0"/>
                  </a:rPr>
                  <a:t>𝜇</a:t>
                </a:r>
                <a:r>
                  <a:rPr lang="en-US" i="0" smtClean="0">
                    <a:latin typeface="Cambria Math" charset="0"/>
                    <a:ea typeface="Cambria Math" charset="0"/>
                    <a:cs typeface="Cambria Math" charset="0"/>
                  </a:rPr>
                  <a:t>〗_</a:t>
                </a:r>
                <a:r>
                  <a:rPr lang="en-US" b="0" i="0" smtClean="0">
                    <a:latin typeface="Cambria Math" charset="0"/>
                    <a:ea typeface="Cambria Math" charset="0"/>
                    <a:cs typeface="Cambria Math" charset="0"/>
                  </a:rPr>
                  <a:t>𝑌</a:t>
                </a:r>
                <a:r>
                  <a:rPr lang="en-US" dirty="0" smtClean="0"/>
                  <a:t> = 562.50 </a:t>
                </a:r>
                <a:r>
                  <a:rPr lang="mr-IN" dirty="0" smtClean="0"/>
                  <a:t>–</a:t>
                </a:r>
                <a:r>
                  <a:rPr lang="en-US" dirty="0" smtClean="0"/>
                  <a:t> 542.50 = 20.00</a:t>
                </a:r>
              </a:p>
              <a:p>
                <a:pPr/>
                <a:endParaRPr lang="en-US" dirty="0" smtClean="0"/>
              </a:p>
              <a:p>
                <a:pPr/>
                <a:r>
                  <a:rPr lang="en-US" dirty="0" smtClean="0"/>
                  <a:t>On average, Pete collects $20 more per day than Erin does. </a:t>
                </a:r>
              </a:p>
              <a:p>
                <a:pPr/>
                <a:endParaRPr lang="en-US" dirty="0" smtClean="0"/>
              </a:p>
              <a:p>
                <a:pPr/>
                <a:r>
                  <a:rPr lang="en-US" i="0">
                    <a:latin typeface="Cambria Math" charset="0"/>
                    <a:ea typeface="Cambria Math" charset="0"/>
                    <a:cs typeface="Cambria Math" charset="0"/>
                  </a:rPr>
                  <a:t>𝜎</a:t>
                </a:r>
                <a:r>
                  <a:rPr lang="en-US" i="0" smtClean="0">
                    <a:latin typeface="Cambria Math" charset="0"/>
                    <a:ea typeface="Cambria Math" charset="0"/>
                    <a:cs typeface="Cambria Math" charset="0"/>
                  </a:rPr>
                  <a:t>_</a:t>
                </a:r>
                <a:r>
                  <a:rPr lang="en-US" b="0" i="0" smtClean="0">
                    <a:latin typeface="Cambria Math" charset="0"/>
                    <a:ea typeface="Cambria Math" charset="0"/>
                    <a:cs typeface="Cambria Math" charset="0"/>
                  </a:rPr>
                  <a:t>𝐷</a:t>
                </a:r>
                <a:r>
                  <a:rPr lang="en-US" dirty="0" smtClean="0"/>
                  <a:t> =</a:t>
                </a:r>
                <a:r>
                  <a:rPr lang="en-US" baseline="0" dirty="0" smtClean="0"/>
                  <a:t> 232.28 </a:t>
                </a:r>
                <a:r>
                  <a:rPr lang="en-US" baseline="0" dirty="0" smtClean="0">
                    <a:sym typeface="Wingdings"/>
                  </a:rPr>
                  <a:t> same as before because variance always adds! </a:t>
                </a:r>
              </a:p>
              <a:p>
                <a:pPr/>
                <a:endParaRPr lang="en-US" baseline="0" dirty="0" smtClean="0">
                  <a:sym typeface="Wingdings"/>
                </a:endParaRPr>
              </a:p>
            </p:txBody>
          </p:sp>
        </mc:Fallback>
      </mc:AlternateContent>
      <p:sp>
        <p:nvSpPr>
          <p:cNvPr id="4" name="Slide Number Placeholder 3"/>
          <p:cNvSpPr>
            <a:spLocks noGrp="1"/>
          </p:cNvSpPr>
          <p:nvPr>
            <p:ph type="sldNum" sz="quarter" idx="10"/>
          </p:nvPr>
        </p:nvSpPr>
        <p:spPr/>
        <p:txBody>
          <a:bodyPr/>
          <a:lstStyle/>
          <a:p>
            <a:fld id="{C34C77DD-2D59-6D4F-8BC5-90425939A9EC}" type="slidenum">
              <a:rPr lang="en-US" smtClean="0"/>
              <a:t>35</a:t>
            </a:fld>
            <a:endParaRPr lang="en-US"/>
          </a:p>
        </p:txBody>
      </p:sp>
    </p:spTree>
    <p:extLst>
      <p:ext uri="{BB962C8B-B14F-4D97-AF65-F5344CB8AC3E}">
        <p14:creationId xmlns:p14="http://schemas.microsoft.com/office/powerpoint/2010/main" val="882252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 X + Y </a:t>
            </a:r>
          </a:p>
          <a:p>
            <a:r>
              <a:rPr lang="en-US" dirty="0" smtClean="0"/>
              <a:t>Shape: </a:t>
            </a:r>
            <a:r>
              <a:rPr lang="en-US" dirty="0" err="1" smtClean="0"/>
              <a:t>approx</a:t>
            </a:r>
            <a:r>
              <a:rPr lang="en-US" baseline="0" dirty="0" smtClean="0"/>
              <a:t> normal </a:t>
            </a:r>
          </a:p>
          <a:p>
            <a:r>
              <a:rPr lang="en-US" baseline="0" dirty="0" smtClean="0"/>
              <a:t>Center: about 4 (which makes sense </a:t>
            </a:r>
            <a:r>
              <a:rPr lang="en-US" baseline="0" dirty="0" err="1" smtClean="0"/>
              <a:t>bc</a:t>
            </a:r>
            <a:r>
              <a:rPr lang="en-US" baseline="0" dirty="0" smtClean="0"/>
              <a:t> 3  + 1 = 4) </a:t>
            </a:r>
          </a:p>
          <a:p>
            <a:endParaRPr lang="en-US" baseline="0" dirty="0" smtClean="0"/>
          </a:p>
          <a:p>
            <a:r>
              <a:rPr lang="en-US" baseline="0" dirty="0" smtClean="0"/>
              <a:t>Difference X </a:t>
            </a:r>
            <a:r>
              <a:rPr lang="mr-IN" baseline="0" dirty="0" smtClean="0"/>
              <a:t>–</a:t>
            </a:r>
            <a:r>
              <a:rPr lang="en-US" baseline="0" dirty="0" smtClean="0"/>
              <a:t> y</a:t>
            </a:r>
          </a:p>
          <a:p>
            <a:r>
              <a:rPr lang="en-US" baseline="0" dirty="0" smtClean="0"/>
              <a:t>Shape: </a:t>
            </a:r>
            <a:r>
              <a:rPr lang="en-US" baseline="0" dirty="0" err="1" smtClean="0"/>
              <a:t>approx</a:t>
            </a:r>
            <a:r>
              <a:rPr lang="en-US" baseline="0" dirty="0" smtClean="0"/>
              <a:t> normal </a:t>
            </a:r>
          </a:p>
          <a:p>
            <a:r>
              <a:rPr lang="en-US" baseline="0" dirty="0" smtClean="0"/>
              <a:t>Center: about 2 (which makes sense </a:t>
            </a:r>
            <a:r>
              <a:rPr lang="en-US" baseline="0" dirty="0" err="1" smtClean="0"/>
              <a:t>bc</a:t>
            </a:r>
            <a:r>
              <a:rPr lang="en-US" baseline="0" dirty="0" smtClean="0"/>
              <a:t> 3-1 =2) </a:t>
            </a:r>
          </a:p>
          <a:p>
            <a:endParaRPr lang="en-US" baseline="0" dirty="0" smtClean="0"/>
          </a:p>
          <a:p>
            <a:r>
              <a:rPr lang="en-US" baseline="0" dirty="0" smtClean="0"/>
              <a:t>Spread: spread looks the same for both, which makes sense because </a:t>
            </a:r>
            <a:r>
              <a:rPr lang="en-US" baseline="0" dirty="0" err="1" smtClean="0"/>
              <a:t>varx</a:t>
            </a:r>
            <a:r>
              <a:rPr lang="en-US" baseline="0" dirty="0" smtClean="0"/>
              <a:t> + vary = </a:t>
            </a:r>
            <a:r>
              <a:rPr lang="en-US" baseline="0" dirty="0" err="1" smtClean="0"/>
              <a:t>varx+y</a:t>
            </a:r>
            <a:endParaRPr lang="en-US" baseline="0" dirty="0" smtClean="0"/>
          </a:p>
          <a:p>
            <a:endParaRPr lang="en-US" baseline="0" dirty="0" smtClean="0"/>
          </a:p>
          <a:p>
            <a:r>
              <a:rPr lang="en-US" baseline="0" dirty="0" smtClean="0"/>
              <a:t>**Any sum or difference of independent Normal random variables is also Normally distributed!</a:t>
            </a:r>
            <a:endParaRPr lang="en-US" dirty="0"/>
          </a:p>
        </p:txBody>
      </p:sp>
      <p:sp>
        <p:nvSpPr>
          <p:cNvPr id="4" name="Slide Number Placeholder 3"/>
          <p:cNvSpPr>
            <a:spLocks noGrp="1"/>
          </p:cNvSpPr>
          <p:nvPr>
            <p:ph type="sldNum" sz="quarter" idx="10"/>
          </p:nvPr>
        </p:nvSpPr>
        <p:spPr/>
        <p:txBody>
          <a:bodyPr/>
          <a:lstStyle/>
          <a:p>
            <a:fld id="{C34C77DD-2D59-6D4F-8BC5-90425939A9EC}" type="slidenum">
              <a:rPr lang="en-US" smtClean="0"/>
              <a:t>37</a:t>
            </a:fld>
            <a:endParaRPr lang="en-US"/>
          </a:p>
        </p:txBody>
      </p:sp>
    </p:spTree>
    <p:extLst>
      <p:ext uri="{BB962C8B-B14F-4D97-AF65-F5344CB8AC3E}">
        <p14:creationId xmlns:p14="http://schemas.microsoft.com/office/powerpoint/2010/main" val="8799757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1: State the distribution and values of interest</a:t>
            </a:r>
            <a:r>
              <a:rPr lang="en-US" baseline="0" dirty="0" smtClean="0"/>
              <a:t> </a:t>
            </a:r>
            <a:r>
              <a:rPr lang="mr-IN" baseline="0" dirty="0" smtClean="0"/>
              <a:t>–</a:t>
            </a:r>
            <a:r>
              <a:rPr lang="en-US" baseline="0" dirty="0" smtClean="0"/>
              <a:t> Let X = the amount of sugar in a randomly selected packet. Then X</a:t>
            </a:r>
            <a:r>
              <a:rPr lang="en-US" baseline="-25000" dirty="0" smtClean="0"/>
              <a:t>i</a:t>
            </a:r>
            <a:r>
              <a:rPr lang="en-US" baseline="0" dirty="0" smtClean="0"/>
              <a:t> = amount of sugar in packet </a:t>
            </a:r>
            <a:r>
              <a:rPr lang="en-US" baseline="0" dirty="0" err="1" smtClean="0"/>
              <a:t>i</a:t>
            </a:r>
            <a:r>
              <a:rPr lang="en-US" baseline="0" dirty="0" smtClean="0"/>
              <a:t> (list them out). Each of these random variables has a normal distribution with mean 2.17 grams and standard deviation of .08 grams. We’re interested in the total amount of sugar that Mr. Starnes puts in his tea, which is given by T = X</a:t>
            </a:r>
            <a:r>
              <a:rPr lang="en-US" baseline="-25000" dirty="0" smtClean="0"/>
              <a:t>1</a:t>
            </a:r>
            <a:r>
              <a:rPr lang="en-US" baseline="0" dirty="0" smtClean="0"/>
              <a:t> + X</a:t>
            </a:r>
            <a:r>
              <a:rPr lang="en-US" baseline="-25000" dirty="0" smtClean="0"/>
              <a:t>2</a:t>
            </a:r>
            <a:r>
              <a:rPr lang="en-US" baseline="0" dirty="0" smtClean="0"/>
              <a:t> + X</a:t>
            </a:r>
            <a:r>
              <a:rPr lang="en-US" baseline="-25000" dirty="0" smtClean="0"/>
              <a:t>3</a:t>
            </a:r>
            <a:r>
              <a:rPr lang="en-US" baseline="0" dirty="0" smtClean="0"/>
              <a:t> + X</a:t>
            </a:r>
            <a:r>
              <a:rPr lang="en-US" baseline="-25000" dirty="0" smtClean="0"/>
              <a:t>4</a:t>
            </a:r>
            <a:endParaRPr lang="en-US" baseline="0" dirty="0" smtClean="0"/>
          </a:p>
          <a:p>
            <a:r>
              <a:rPr lang="en-US" baseline="0" dirty="0" smtClean="0"/>
              <a:t>Since T is the sum of four independent Normal random variables, mu(T) = Mu(x1) + mu(x2) + mu(x3) + mu(x4) = 2.17 + 2.17+2.17+2.17=8.68 grams, </a:t>
            </a:r>
          </a:p>
          <a:p>
            <a:r>
              <a:rPr lang="en-US" baseline="0" dirty="0" smtClean="0"/>
              <a:t>And variance (0.08)</a:t>
            </a:r>
            <a:r>
              <a:rPr lang="en-US" baseline="30000" dirty="0" smtClean="0"/>
              <a:t>2 + </a:t>
            </a:r>
            <a:r>
              <a:rPr lang="en-US" baseline="0" dirty="0" smtClean="0"/>
              <a:t>(0.08)</a:t>
            </a:r>
            <a:r>
              <a:rPr lang="en-US" baseline="30000" dirty="0" smtClean="0"/>
              <a:t>2</a:t>
            </a:r>
            <a:r>
              <a:rPr lang="en-US" baseline="0" dirty="0" smtClean="0"/>
              <a:t> + (0.08)</a:t>
            </a:r>
            <a:r>
              <a:rPr lang="en-US" baseline="30000" dirty="0" smtClean="0"/>
              <a:t>2</a:t>
            </a:r>
            <a:r>
              <a:rPr lang="en-US" baseline="0" dirty="0" smtClean="0"/>
              <a:t> + (0.08)</a:t>
            </a:r>
            <a:r>
              <a:rPr lang="en-US" baseline="30000" dirty="0" smtClean="0"/>
              <a:t>2</a:t>
            </a:r>
            <a:r>
              <a:rPr lang="en-US" baseline="0" dirty="0" smtClean="0"/>
              <a:t> = .0256 </a:t>
            </a:r>
            <a:r>
              <a:rPr lang="en-US" baseline="0" dirty="0" smtClean="0">
                <a:sym typeface="Wingdings"/>
              </a:rPr>
              <a:t> </a:t>
            </a:r>
            <a:r>
              <a:rPr lang="en-US" baseline="0" dirty="0" err="1" smtClean="0">
                <a:sym typeface="Wingdings"/>
              </a:rPr>
              <a:t>sqrt</a:t>
            </a:r>
            <a:r>
              <a:rPr lang="en-US" baseline="0" dirty="0" smtClean="0">
                <a:sym typeface="Wingdings"/>
              </a:rPr>
              <a:t> = 0.16 grams. </a:t>
            </a:r>
          </a:p>
          <a:p>
            <a:r>
              <a:rPr lang="en-US" baseline="0" dirty="0" smtClean="0">
                <a:sym typeface="Wingdings"/>
              </a:rPr>
              <a:t>We want to find the probability that the total amount of sugar in the tea is between 8.5 and 9 grams. </a:t>
            </a:r>
          </a:p>
          <a:p>
            <a:r>
              <a:rPr lang="en-US" baseline="0" dirty="0" smtClean="0">
                <a:sym typeface="Wingdings"/>
              </a:rPr>
              <a:t>**Draw density curve!**</a:t>
            </a:r>
          </a:p>
          <a:p>
            <a:endParaRPr lang="en-US" baseline="0" dirty="0" smtClean="0">
              <a:sym typeface="Wingdings"/>
            </a:endParaRPr>
          </a:p>
          <a:p>
            <a:r>
              <a:rPr lang="en-US" baseline="0" dirty="0" smtClean="0">
                <a:sym typeface="Wingdings"/>
              </a:rPr>
              <a:t>Step 2: Perform calculations</a:t>
            </a:r>
          </a:p>
          <a:p>
            <a:r>
              <a:rPr lang="en-US" baseline="0" dirty="0" smtClean="0">
                <a:sym typeface="Wingdings"/>
              </a:rPr>
              <a:t>To find the area under the density curve, we standardize the boundary values using table A: </a:t>
            </a:r>
          </a:p>
          <a:p>
            <a:r>
              <a:rPr lang="en-US" baseline="0" dirty="0" smtClean="0">
                <a:sym typeface="Wingdings"/>
              </a:rPr>
              <a:t>Z = 8.5-8.68/0.16 = -1.13 and z = 9 </a:t>
            </a:r>
            <a:r>
              <a:rPr lang="mr-IN" baseline="0" dirty="0" smtClean="0">
                <a:sym typeface="Wingdings"/>
              </a:rPr>
              <a:t>–</a:t>
            </a:r>
            <a:r>
              <a:rPr lang="en-US" baseline="0" dirty="0" smtClean="0">
                <a:sym typeface="Wingdings"/>
              </a:rPr>
              <a:t> 8.68/0.16 = 2</a:t>
            </a:r>
          </a:p>
          <a:p>
            <a:r>
              <a:rPr lang="en-US" baseline="0" dirty="0" smtClean="0">
                <a:sym typeface="Wingdings"/>
              </a:rPr>
              <a:t>Then P(-1.13</a:t>
            </a:r>
            <a:r>
              <a:rPr lang="en-US" u="sng" baseline="0" dirty="0" smtClean="0">
                <a:sym typeface="Wingdings"/>
              </a:rPr>
              <a:t>&lt;</a:t>
            </a:r>
            <a:r>
              <a:rPr lang="en-US" u="none" baseline="0" dirty="0" smtClean="0">
                <a:sym typeface="Wingdings"/>
              </a:rPr>
              <a:t>Z</a:t>
            </a:r>
            <a:r>
              <a:rPr lang="en-US" u="sng" baseline="0" dirty="0" smtClean="0">
                <a:sym typeface="Wingdings"/>
              </a:rPr>
              <a:t>&lt;</a:t>
            </a:r>
            <a:r>
              <a:rPr lang="en-US" u="none" baseline="0" dirty="0" smtClean="0">
                <a:sym typeface="Wingdings"/>
              </a:rPr>
              <a:t> 2.00) = 0.9772-0.1292=0.8480</a:t>
            </a:r>
          </a:p>
          <a:p>
            <a:endParaRPr lang="en-US" u="none" baseline="0" dirty="0" smtClean="0">
              <a:sym typeface="Wingdings"/>
            </a:endParaRPr>
          </a:p>
          <a:p>
            <a:r>
              <a:rPr lang="en-US" u="none" baseline="0" dirty="0" smtClean="0">
                <a:sym typeface="Wingdings"/>
              </a:rPr>
              <a:t>Step 3: Answer the question</a:t>
            </a:r>
          </a:p>
          <a:p>
            <a:r>
              <a:rPr lang="en-US" u="none" baseline="0" dirty="0" smtClean="0">
                <a:sym typeface="Wingdings"/>
              </a:rPr>
              <a:t>There’s about an 85% chance that Mr. </a:t>
            </a:r>
            <a:r>
              <a:rPr lang="en-US" u="none" baseline="0" dirty="0" err="1" smtClean="0">
                <a:sym typeface="Wingdings"/>
              </a:rPr>
              <a:t>Starne’s</a:t>
            </a:r>
            <a:r>
              <a:rPr lang="en-US" u="none" baseline="0" dirty="0" smtClean="0">
                <a:sym typeface="Wingdings"/>
              </a:rPr>
              <a:t> tea will taste right. </a:t>
            </a:r>
            <a:endParaRPr lang="en-US" baseline="0" dirty="0" smtClean="0">
              <a:sym typeface="Wingdings"/>
            </a:endParaRPr>
          </a:p>
        </p:txBody>
      </p:sp>
      <p:sp>
        <p:nvSpPr>
          <p:cNvPr id="4" name="Slide Number Placeholder 3"/>
          <p:cNvSpPr>
            <a:spLocks noGrp="1"/>
          </p:cNvSpPr>
          <p:nvPr>
            <p:ph type="sldNum" sz="quarter" idx="10"/>
          </p:nvPr>
        </p:nvSpPr>
        <p:spPr/>
        <p:txBody>
          <a:bodyPr/>
          <a:lstStyle/>
          <a:p>
            <a:fld id="{C34C77DD-2D59-6D4F-8BC5-90425939A9EC}" type="slidenum">
              <a:rPr lang="en-US" smtClean="0"/>
              <a:t>38</a:t>
            </a:fld>
            <a:endParaRPr lang="en-US"/>
          </a:p>
        </p:txBody>
      </p:sp>
    </p:spTree>
    <p:extLst>
      <p:ext uri="{BB962C8B-B14F-4D97-AF65-F5344CB8AC3E}">
        <p14:creationId xmlns:p14="http://schemas.microsoft.com/office/powerpoint/2010/main" val="4795587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a:t>
            </a:r>
          </a:p>
          <a:p>
            <a:r>
              <a:rPr lang="en-US" dirty="0" smtClean="0"/>
              <a:t>Step 1: State the distribution</a:t>
            </a:r>
            <a:r>
              <a:rPr lang="en-US" baseline="0" dirty="0" smtClean="0"/>
              <a:t> and the values of interest</a:t>
            </a:r>
          </a:p>
          <a:p>
            <a:r>
              <a:rPr lang="en-US" baseline="0" dirty="0" smtClean="0"/>
              <a:t>We’ll define the random variable D = L </a:t>
            </a:r>
            <a:r>
              <a:rPr lang="mr-IN" baseline="0" dirty="0" smtClean="0"/>
              <a:t>–</a:t>
            </a:r>
            <a:r>
              <a:rPr lang="en-US" baseline="0" dirty="0" smtClean="0"/>
              <a:t> C to represent the difference between the lid’s diameter and the cup’s diameter. The random variable D is the difference of two independent Normal random variables. So D follows a Normal distribution with mean</a:t>
            </a:r>
          </a:p>
          <a:p>
            <a:r>
              <a:rPr lang="en-US" baseline="0" dirty="0" smtClean="0"/>
              <a:t>Mu(d) = mu(L) </a:t>
            </a:r>
            <a:r>
              <a:rPr lang="mr-IN" baseline="0" dirty="0" smtClean="0"/>
              <a:t>–</a:t>
            </a:r>
            <a:r>
              <a:rPr lang="en-US" baseline="0" dirty="0" smtClean="0"/>
              <a:t> mu</a:t>
            </a:r>
            <a:r>
              <a:rPr lang="de-DE" baseline="0" dirty="0" smtClean="0"/>
              <a:t>© = 3.98-3.96=.02 </a:t>
            </a:r>
          </a:p>
          <a:p>
            <a:r>
              <a:rPr lang="de-DE" baseline="0" dirty="0" err="1" smtClean="0"/>
              <a:t>And</a:t>
            </a:r>
            <a:r>
              <a:rPr lang="de-DE" baseline="0" dirty="0" smtClean="0"/>
              <a:t> </a:t>
            </a:r>
            <a:r>
              <a:rPr lang="de-DE" baseline="0" dirty="0" err="1" smtClean="0"/>
              <a:t>variance</a:t>
            </a:r>
            <a:r>
              <a:rPr lang="de-DE" baseline="0" dirty="0" smtClean="0"/>
              <a:t> (0.02)</a:t>
            </a:r>
            <a:r>
              <a:rPr lang="de-DE" baseline="30000" dirty="0" smtClean="0"/>
              <a:t>2</a:t>
            </a:r>
            <a:r>
              <a:rPr lang="de-DE" baseline="0" dirty="0" smtClean="0"/>
              <a:t> + (.01)</a:t>
            </a:r>
            <a:r>
              <a:rPr lang="de-DE" baseline="30000" dirty="0" smtClean="0"/>
              <a:t>2</a:t>
            </a:r>
            <a:r>
              <a:rPr lang="de-DE" baseline="0" dirty="0" smtClean="0"/>
              <a:t> = .0005 </a:t>
            </a:r>
            <a:r>
              <a:rPr lang="de-DE" baseline="0" dirty="0" smtClean="0">
                <a:sym typeface="Wingdings"/>
              </a:rPr>
              <a:t> </a:t>
            </a:r>
            <a:r>
              <a:rPr lang="de-DE" baseline="0" dirty="0" err="1" smtClean="0">
                <a:sym typeface="Wingdings"/>
              </a:rPr>
              <a:t>sqrt</a:t>
            </a:r>
            <a:r>
              <a:rPr lang="de-DE" baseline="0" dirty="0" smtClean="0">
                <a:sym typeface="Wingdings"/>
              </a:rPr>
              <a:t> = .0224</a:t>
            </a:r>
          </a:p>
          <a:p>
            <a:endParaRPr lang="de-DE" baseline="0" dirty="0" smtClean="0">
              <a:sym typeface="Wingdings"/>
            </a:endParaRPr>
          </a:p>
          <a:p>
            <a:r>
              <a:rPr lang="de-DE" baseline="0" dirty="0" err="1" smtClean="0">
                <a:sym typeface="Wingdings"/>
              </a:rPr>
              <a:t>We</a:t>
            </a:r>
            <a:r>
              <a:rPr lang="de-DE" baseline="0" dirty="0" smtClean="0">
                <a:sym typeface="Wingdings"/>
              </a:rPr>
              <a:t> </a:t>
            </a:r>
            <a:r>
              <a:rPr lang="de-DE" baseline="0" dirty="0" err="1" smtClean="0">
                <a:sym typeface="Wingdings"/>
              </a:rPr>
              <a:t>want</a:t>
            </a:r>
            <a:r>
              <a:rPr lang="de-DE" baseline="0" dirty="0" smtClean="0">
                <a:sym typeface="Wingdings"/>
              </a:rPr>
              <a:t> </a:t>
            </a:r>
            <a:r>
              <a:rPr lang="de-DE" baseline="0" dirty="0" err="1" smtClean="0">
                <a:sym typeface="Wingdings"/>
              </a:rPr>
              <a:t>to</a:t>
            </a:r>
            <a:r>
              <a:rPr lang="de-DE" baseline="0" dirty="0" smtClean="0">
                <a:sym typeface="Wingdings"/>
              </a:rPr>
              <a:t> find </a:t>
            </a:r>
            <a:r>
              <a:rPr lang="de-DE" baseline="0" dirty="0" err="1" smtClean="0">
                <a:sym typeface="Wingdings"/>
              </a:rPr>
              <a:t>the</a:t>
            </a:r>
            <a:r>
              <a:rPr lang="de-DE" baseline="0" dirty="0" smtClean="0">
                <a:sym typeface="Wingdings"/>
              </a:rPr>
              <a:t> </a:t>
            </a:r>
            <a:r>
              <a:rPr lang="de-DE" baseline="0" dirty="0" err="1" smtClean="0">
                <a:sym typeface="Wingdings"/>
              </a:rPr>
              <a:t>probability</a:t>
            </a:r>
            <a:r>
              <a:rPr lang="de-DE" baseline="0" dirty="0" smtClean="0">
                <a:sym typeface="Wingdings"/>
              </a:rPr>
              <a:t> </a:t>
            </a:r>
            <a:r>
              <a:rPr lang="de-DE" baseline="0" dirty="0" err="1" smtClean="0">
                <a:sym typeface="Wingdings"/>
              </a:rPr>
              <a:t>that</a:t>
            </a:r>
            <a:r>
              <a:rPr lang="de-DE" baseline="0" dirty="0" smtClean="0">
                <a:sym typeface="Wingdings"/>
              </a:rPr>
              <a:t> </a:t>
            </a:r>
            <a:r>
              <a:rPr lang="de-DE" baseline="0" dirty="0" err="1" smtClean="0">
                <a:sym typeface="Wingdings"/>
              </a:rPr>
              <a:t>the</a:t>
            </a:r>
            <a:r>
              <a:rPr lang="de-DE" baseline="0" dirty="0" smtClean="0">
                <a:sym typeface="Wingdings"/>
              </a:rPr>
              <a:t> </a:t>
            </a:r>
            <a:r>
              <a:rPr lang="de-DE" baseline="0" dirty="0" err="1" smtClean="0">
                <a:sym typeface="Wingdings"/>
              </a:rPr>
              <a:t>difference</a:t>
            </a:r>
            <a:r>
              <a:rPr lang="de-DE" baseline="0" dirty="0" smtClean="0">
                <a:sym typeface="Wingdings"/>
              </a:rPr>
              <a:t> D </a:t>
            </a:r>
            <a:r>
              <a:rPr lang="de-DE" baseline="0" dirty="0" err="1" smtClean="0">
                <a:sym typeface="Wingdings"/>
              </a:rPr>
              <a:t>is</a:t>
            </a:r>
            <a:r>
              <a:rPr lang="de-DE" baseline="0" dirty="0" smtClean="0">
                <a:sym typeface="Wingdings"/>
              </a:rPr>
              <a:t> </a:t>
            </a:r>
            <a:r>
              <a:rPr lang="de-DE" baseline="0" dirty="0" err="1" smtClean="0">
                <a:sym typeface="Wingdings"/>
              </a:rPr>
              <a:t>between</a:t>
            </a:r>
            <a:r>
              <a:rPr lang="de-DE" baseline="0" dirty="0" smtClean="0">
                <a:sym typeface="Wingdings"/>
              </a:rPr>
              <a:t> 0 </a:t>
            </a:r>
            <a:r>
              <a:rPr lang="de-DE" baseline="0" dirty="0" err="1" smtClean="0">
                <a:sym typeface="Wingdings"/>
              </a:rPr>
              <a:t>and</a:t>
            </a:r>
            <a:r>
              <a:rPr lang="de-DE" baseline="0" dirty="0" smtClean="0">
                <a:sym typeface="Wingdings"/>
              </a:rPr>
              <a:t> 0.06 </a:t>
            </a:r>
            <a:r>
              <a:rPr lang="de-DE" baseline="0" dirty="0" err="1" smtClean="0">
                <a:sym typeface="Wingdings"/>
              </a:rPr>
              <a:t>inches</a:t>
            </a:r>
            <a:r>
              <a:rPr lang="de-DE" baseline="0" dirty="0" smtClean="0">
                <a:sym typeface="Wingdings"/>
              </a:rPr>
              <a:t>. Draw a </a:t>
            </a:r>
            <a:r>
              <a:rPr lang="de-DE" baseline="0" dirty="0" err="1" smtClean="0">
                <a:sym typeface="Wingdings"/>
              </a:rPr>
              <a:t>density</a:t>
            </a:r>
            <a:r>
              <a:rPr lang="de-DE" baseline="0" dirty="0" smtClean="0">
                <a:sym typeface="Wingdings"/>
              </a:rPr>
              <a:t> </a:t>
            </a:r>
            <a:r>
              <a:rPr lang="de-DE" baseline="0" dirty="0" err="1" smtClean="0">
                <a:sym typeface="Wingdings"/>
              </a:rPr>
              <a:t>curve</a:t>
            </a:r>
            <a:r>
              <a:rPr lang="de-DE" baseline="0" dirty="0" smtClean="0">
                <a:sym typeface="Wingdings"/>
              </a:rPr>
              <a:t> </a:t>
            </a:r>
            <a:r>
              <a:rPr lang="de-DE" baseline="0" dirty="0" err="1" smtClean="0">
                <a:sym typeface="Wingdings"/>
              </a:rPr>
              <a:t>and</a:t>
            </a:r>
            <a:r>
              <a:rPr lang="de-DE" baseline="0" dirty="0" smtClean="0">
                <a:sym typeface="Wingdings"/>
              </a:rPr>
              <a:t> find </a:t>
            </a:r>
            <a:r>
              <a:rPr lang="de-DE" baseline="0" dirty="0" err="1" smtClean="0">
                <a:sym typeface="Wingdings"/>
              </a:rPr>
              <a:t>shaded</a:t>
            </a:r>
            <a:r>
              <a:rPr lang="de-DE" baseline="0" dirty="0" smtClean="0">
                <a:sym typeface="Wingdings"/>
              </a:rPr>
              <a:t> </a:t>
            </a:r>
            <a:r>
              <a:rPr lang="de-DE" baseline="0" dirty="0" err="1" smtClean="0">
                <a:sym typeface="Wingdings"/>
              </a:rPr>
              <a:t>region</a:t>
            </a:r>
            <a:r>
              <a:rPr lang="de-DE" baseline="0" dirty="0" smtClean="0">
                <a:sym typeface="Wingdings"/>
              </a:rPr>
              <a:t> </a:t>
            </a:r>
            <a:r>
              <a:rPr lang="de-DE" baseline="0" dirty="0" err="1" smtClean="0">
                <a:sym typeface="Wingdings"/>
              </a:rPr>
              <a:t>here</a:t>
            </a:r>
            <a:r>
              <a:rPr lang="de-DE" baseline="0" dirty="0" smtClean="0">
                <a:sym typeface="Wingdings"/>
              </a:rPr>
              <a:t>. </a:t>
            </a:r>
          </a:p>
          <a:p>
            <a:endParaRPr lang="de-DE" baseline="0" dirty="0" smtClean="0">
              <a:sym typeface="Wingdings"/>
            </a:endParaRPr>
          </a:p>
          <a:p>
            <a:r>
              <a:rPr lang="de-DE" baseline="0" dirty="0" err="1" smtClean="0">
                <a:sym typeface="Wingdings"/>
              </a:rPr>
              <a:t>Step</a:t>
            </a:r>
            <a:r>
              <a:rPr lang="de-DE" baseline="0" dirty="0" smtClean="0">
                <a:sym typeface="Wingdings"/>
              </a:rPr>
              <a:t> 2: </a:t>
            </a:r>
            <a:r>
              <a:rPr lang="de-DE" baseline="0" dirty="0" err="1" smtClean="0">
                <a:sym typeface="Wingdings"/>
              </a:rPr>
              <a:t>We</a:t>
            </a:r>
            <a:r>
              <a:rPr lang="de-DE" baseline="0" dirty="0" smtClean="0">
                <a:sym typeface="Wingdings"/>
              </a:rPr>
              <a:t> </a:t>
            </a:r>
            <a:r>
              <a:rPr lang="de-DE" baseline="0" dirty="0" err="1" smtClean="0">
                <a:sym typeface="Wingdings"/>
              </a:rPr>
              <a:t>standardize</a:t>
            </a:r>
            <a:r>
              <a:rPr lang="de-DE" baseline="0" dirty="0" smtClean="0">
                <a:sym typeface="Wingdings"/>
              </a:rPr>
              <a:t> </a:t>
            </a:r>
            <a:r>
              <a:rPr lang="de-DE" baseline="0" dirty="0" err="1" smtClean="0">
                <a:sym typeface="Wingdings"/>
              </a:rPr>
              <a:t>the</a:t>
            </a:r>
            <a:r>
              <a:rPr lang="de-DE" baseline="0" dirty="0" smtClean="0">
                <a:sym typeface="Wingdings"/>
              </a:rPr>
              <a:t> </a:t>
            </a:r>
            <a:r>
              <a:rPr lang="de-DE" baseline="0" dirty="0" err="1" smtClean="0">
                <a:sym typeface="Wingdings"/>
              </a:rPr>
              <a:t>boundary</a:t>
            </a:r>
            <a:r>
              <a:rPr lang="de-DE" baseline="0" dirty="0" smtClean="0">
                <a:sym typeface="Wingdings"/>
              </a:rPr>
              <a:t> </a:t>
            </a:r>
            <a:r>
              <a:rPr lang="de-DE" baseline="0" dirty="0" err="1" smtClean="0">
                <a:sym typeface="Wingdings"/>
              </a:rPr>
              <a:t>values</a:t>
            </a:r>
            <a:r>
              <a:rPr lang="de-DE" baseline="0" dirty="0" smtClean="0">
                <a:sym typeface="Wingdings"/>
              </a:rPr>
              <a:t> </a:t>
            </a:r>
            <a:r>
              <a:rPr lang="de-DE" baseline="0" dirty="0" err="1" smtClean="0">
                <a:sym typeface="Wingdings"/>
              </a:rPr>
              <a:t>and</a:t>
            </a:r>
            <a:r>
              <a:rPr lang="de-DE" baseline="0" dirty="0" smtClean="0">
                <a:sym typeface="Wingdings"/>
              </a:rPr>
              <a:t> </a:t>
            </a:r>
            <a:r>
              <a:rPr lang="de-DE" baseline="0" dirty="0" err="1" smtClean="0">
                <a:sym typeface="Wingdings"/>
              </a:rPr>
              <a:t>use</a:t>
            </a:r>
            <a:r>
              <a:rPr lang="de-DE" baseline="0" dirty="0" smtClean="0">
                <a:sym typeface="Wingdings"/>
              </a:rPr>
              <a:t> Table A: </a:t>
            </a:r>
          </a:p>
          <a:p>
            <a:r>
              <a:rPr lang="de-DE" baseline="0" dirty="0" smtClean="0">
                <a:sym typeface="Wingdings"/>
              </a:rPr>
              <a:t>Z = 0 - .02/.0224 = -.89		</a:t>
            </a:r>
            <a:r>
              <a:rPr lang="de-DE" baseline="0" dirty="0" err="1" smtClean="0">
                <a:sym typeface="Wingdings"/>
              </a:rPr>
              <a:t>z</a:t>
            </a:r>
            <a:r>
              <a:rPr lang="de-DE" baseline="0" dirty="0" smtClean="0">
                <a:sym typeface="Wingdings"/>
              </a:rPr>
              <a:t> = .06-.02/.0224 = 1.79 </a:t>
            </a:r>
          </a:p>
          <a:p>
            <a:r>
              <a:rPr lang="de-DE" baseline="0" dirty="0" err="1" smtClean="0">
                <a:sym typeface="Wingdings"/>
              </a:rPr>
              <a:t>Then</a:t>
            </a:r>
            <a:r>
              <a:rPr lang="de-DE" baseline="0" dirty="0" smtClean="0">
                <a:sym typeface="Wingdings"/>
              </a:rPr>
              <a:t> P(-.89</a:t>
            </a:r>
            <a:r>
              <a:rPr lang="de-DE" u="sng" baseline="0" dirty="0" smtClean="0">
                <a:sym typeface="Wingdings"/>
              </a:rPr>
              <a:t>&lt;</a:t>
            </a:r>
            <a:r>
              <a:rPr lang="de-DE" u="none" baseline="0" dirty="0" smtClean="0">
                <a:sym typeface="Wingdings"/>
              </a:rPr>
              <a:t>Z</a:t>
            </a:r>
            <a:r>
              <a:rPr lang="de-DE" u="sng" baseline="0" dirty="0" smtClean="0">
                <a:sym typeface="Wingdings"/>
              </a:rPr>
              <a:t>&lt;</a:t>
            </a:r>
            <a:r>
              <a:rPr lang="de-DE" u="none" baseline="0" dirty="0" smtClean="0">
                <a:sym typeface="Wingdings"/>
              </a:rPr>
              <a:t>1.79) = .9633-.1867 = .7766</a:t>
            </a:r>
          </a:p>
          <a:p>
            <a:endParaRPr lang="de-DE" u="none" baseline="0" dirty="0" smtClean="0">
              <a:sym typeface="Wingdings"/>
            </a:endParaRPr>
          </a:p>
          <a:p>
            <a:r>
              <a:rPr lang="de-DE" u="none" baseline="0" dirty="0" err="1" smtClean="0">
                <a:sym typeface="Wingdings"/>
              </a:rPr>
              <a:t>Step</a:t>
            </a:r>
            <a:r>
              <a:rPr lang="de-DE" u="none" baseline="0" dirty="0" smtClean="0">
                <a:sym typeface="Wingdings"/>
              </a:rPr>
              <a:t> 3: </a:t>
            </a:r>
            <a:r>
              <a:rPr lang="de-DE" u="none" baseline="0" dirty="0" err="1" smtClean="0">
                <a:sym typeface="Wingdings"/>
              </a:rPr>
              <a:t>Answer</a:t>
            </a:r>
            <a:r>
              <a:rPr lang="de-DE" u="none" baseline="0" dirty="0" smtClean="0">
                <a:sym typeface="Wingdings"/>
              </a:rPr>
              <a:t> </a:t>
            </a:r>
            <a:r>
              <a:rPr lang="de-DE" u="none" baseline="0" dirty="0" err="1" smtClean="0">
                <a:sym typeface="Wingdings"/>
              </a:rPr>
              <a:t>the</a:t>
            </a:r>
            <a:r>
              <a:rPr lang="de-DE" u="none" baseline="0" dirty="0" smtClean="0">
                <a:sym typeface="Wingdings"/>
              </a:rPr>
              <a:t> </a:t>
            </a:r>
            <a:r>
              <a:rPr lang="de-DE" u="none" baseline="0" dirty="0" err="1" smtClean="0">
                <a:sym typeface="Wingdings"/>
              </a:rPr>
              <a:t>question</a:t>
            </a:r>
            <a:r>
              <a:rPr lang="de-DE" u="none" baseline="0" dirty="0" smtClean="0">
                <a:sym typeface="Wingdings"/>
              </a:rPr>
              <a:t>: </a:t>
            </a:r>
          </a:p>
          <a:p>
            <a:r>
              <a:rPr lang="de-DE" u="none" baseline="0" dirty="0" err="1" smtClean="0">
                <a:sym typeface="Wingdings"/>
              </a:rPr>
              <a:t>There‘s</a:t>
            </a:r>
            <a:r>
              <a:rPr lang="de-DE" u="none" baseline="0" dirty="0" smtClean="0">
                <a:sym typeface="Wingdings"/>
              </a:rPr>
              <a:t> </a:t>
            </a:r>
            <a:r>
              <a:rPr lang="de-DE" u="none" baseline="0" dirty="0" err="1" smtClean="0">
                <a:sym typeface="Wingdings"/>
              </a:rPr>
              <a:t>about</a:t>
            </a:r>
            <a:r>
              <a:rPr lang="de-DE" u="none" baseline="0" dirty="0" smtClean="0">
                <a:sym typeface="Wingdings"/>
              </a:rPr>
              <a:t> a 78% </a:t>
            </a:r>
            <a:r>
              <a:rPr lang="de-DE" u="none" baseline="0" dirty="0" err="1" smtClean="0">
                <a:sym typeface="Wingdings"/>
              </a:rPr>
              <a:t>chance</a:t>
            </a:r>
            <a:r>
              <a:rPr lang="de-DE" u="none" baseline="0" dirty="0" smtClean="0">
                <a:sym typeface="Wingdings"/>
              </a:rPr>
              <a:t> </a:t>
            </a:r>
            <a:r>
              <a:rPr lang="de-DE" u="none" baseline="0" dirty="0" err="1" smtClean="0">
                <a:sym typeface="Wingdings"/>
              </a:rPr>
              <a:t>that</a:t>
            </a:r>
            <a:r>
              <a:rPr lang="de-DE" u="none" baseline="0" dirty="0" smtClean="0">
                <a:sym typeface="Wingdings"/>
              </a:rPr>
              <a:t> a </a:t>
            </a:r>
            <a:r>
              <a:rPr lang="de-DE" u="none" baseline="0" dirty="0" err="1" smtClean="0">
                <a:sym typeface="Wingdings"/>
              </a:rPr>
              <a:t>randomly</a:t>
            </a:r>
            <a:r>
              <a:rPr lang="de-DE" u="none" baseline="0" dirty="0" smtClean="0">
                <a:sym typeface="Wingdings"/>
              </a:rPr>
              <a:t> </a:t>
            </a:r>
            <a:r>
              <a:rPr lang="de-DE" u="none" baseline="0" dirty="0" err="1" smtClean="0">
                <a:sym typeface="Wingdings"/>
              </a:rPr>
              <a:t>chosen</a:t>
            </a:r>
            <a:r>
              <a:rPr lang="de-DE" u="none" baseline="0" dirty="0" smtClean="0">
                <a:sym typeface="Wingdings"/>
              </a:rPr>
              <a:t> large </a:t>
            </a:r>
            <a:r>
              <a:rPr lang="de-DE" u="none" baseline="0" dirty="0" err="1" smtClean="0">
                <a:sym typeface="Wingdings"/>
              </a:rPr>
              <a:t>lid</a:t>
            </a:r>
            <a:r>
              <a:rPr lang="de-DE" u="none" baseline="0" dirty="0" smtClean="0">
                <a:sym typeface="Wingdings"/>
              </a:rPr>
              <a:t> will fit a </a:t>
            </a:r>
            <a:r>
              <a:rPr lang="de-DE" u="none" baseline="0" dirty="0" err="1" smtClean="0">
                <a:sym typeface="Wingdings"/>
              </a:rPr>
              <a:t>randomly</a:t>
            </a:r>
            <a:r>
              <a:rPr lang="de-DE" u="none" baseline="0" dirty="0" smtClean="0">
                <a:sym typeface="Wingdings"/>
              </a:rPr>
              <a:t> </a:t>
            </a:r>
            <a:r>
              <a:rPr lang="de-DE" u="none" baseline="0" dirty="0" err="1" smtClean="0">
                <a:sym typeface="Wingdings"/>
              </a:rPr>
              <a:t>chosen</a:t>
            </a:r>
            <a:r>
              <a:rPr lang="de-DE" u="none" baseline="0" dirty="0" smtClean="0">
                <a:sym typeface="Wingdings"/>
              </a:rPr>
              <a:t> large </a:t>
            </a:r>
            <a:r>
              <a:rPr lang="de-DE" u="none" baseline="0" dirty="0" err="1" smtClean="0">
                <a:sym typeface="Wingdings"/>
              </a:rPr>
              <a:t>drink</a:t>
            </a:r>
            <a:r>
              <a:rPr lang="de-DE" u="none" baseline="0" dirty="0" smtClean="0">
                <a:sym typeface="Wingdings"/>
              </a:rPr>
              <a:t> </a:t>
            </a:r>
            <a:r>
              <a:rPr lang="de-DE" u="none" baseline="0" dirty="0" err="1" smtClean="0">
                <a:sym typeface="Wingdings"/>
              </a:rPr>
              <a:t>cup</a:t>
            </a:r>
            <a:r>
              <a:rPr lang="de-DE" u="none" baseline="0" dirty="0" smtClean="0">
                <a:sym typeface="Wingdings"/>
              </a:rPr>
              <a:t> at </a:t>
            </a:r>
            <a:r>
              <a:rPr lang="de-DE" u="none" baseline="0" dirty="0" err="1" smtClean="0">
                <a:sym typeface="Wingdings"/>
              </a:rPr>
              <a:t>this</a:t>
            </a:r>
            <a:r>
              <a:rPr lang="de-DE" u="none" baseline="0" dirty="0" smtClean="0">
                <a:sym typeface="Wingdings"/>
              </a:rPr>
              <a:t> </a:t>
            </a:r>
            <a:r>
              <a:rPr lang="de-DE" u="none" baseline="0" dirty="0" err="1" smtClean="0">
                <a:sym typeface="Wingdings"/>
              </a:rPr>
              <a:t>restaurant</a:t>
            </a:r>
            <a:r>
              <a:rPr lang="de-DE" u="none" baseline="0" dirty="0" smtClean="0">
                <a:sym typeface="Wingdings"/>
              </a:rPr>
              <a:t>. </a:t>
            </a:r>
            <a:r>
              <a:rPr lang="de-DE" u="none" baseline="0" dirty="0" err="1" smtClean="0">
                <a:sym typeface="Wingdings"/>
              </a:rPr>
              <a:t>Roughly</a:t>
            </a:r>
            <a:r>
              <a:rPr lang="de-DE" u="none" baseline="0" dirty="0" smtClean="0">
                <a:sym typeface="Wingdings"/>
              </a:rPr>
              <a:t> 22% </a:t>
            </a:r>
            <a:r>
              <a:rPr lang="de-DE" u="none" baseline="0" dirty="0" err="1" smtClean="0">
                <a:sym typeface="Wingdings"/>
              </a:rPr>
              <a:t>of</a:t>
            </a:r>
            <a:r>
              <a:rPr lang="de-DE" u="none" baseline="0" dirty="0" smtClean="0">
                <a:sym typeface="Wingdings"/>
              </a:rPr>
              <a:t> </a:t>
            </a:r>
            <a:r>
              <a:rPr lang="de-DE" u="none" baseline="0" dirty="0" err="1" smtClean="0">
                <a:sym typeface="Wingdings"/>
              </a:rPr>
              <a:t>the</a:t>
            </a:r>
            <a:r>
              <a:rPr lang="de-DE" u="none" baseline="0" dirty="0" smtClean="0">
                <a:sym typeface="Wingdings"/>
              </a:rPr>
              <a:t> time, </a:t>
            </a:r>
            <a:r>
              <a:rPr lang="de-DE" u="none" baseline="0" dirty="0" err="1" smtClean="0">
                <a:sym typeface="Wingdings"/>
              </a:rPr>
              <a:t>the</a:t>
            </a:r>
            <a:r>
              <a:rPr lang="de-DE" u="none" baseline="0" dirty="0" smtClean="0">
                <a:sym typeface="Wingdings"/>
              </a:rPr>
              <a:t> </a:t>
            </a:r>
            <a:r>
              <a:rPr lang="de-DE" u="none" baseline="0" dirty="0" err="1" smtClean="0">
                <a:sym typeface="Wingdings"/>
              </a:rPr>
              <a:t>lid</a:t>
            </a:r>
            <a:r>
              <a:rPr lang="de-DE" u="none" baseline="0" dirty="0" smtClean="0">
                <a:sym typeface="Wingdings"/>
              </a:rPr>
              <a:t> </a:t>
            </a:r>
            <a:r>
              <a:rPr lang="de-DE" u="none" baseline="0" dirty="0" err="1" smtClean="0">
                <a:sym typeface="Wingdings"/>
              </a:rPr>
              <a:t>won‘t</a:t>
            </a:r>
            <a:r>
              <a:rPr lang="de-DE" u="none" baseline="0" dirty="0" smtClean="0">
                <a:sym typeface="Wingdings"/>
              </a:rPr>
              <a:t> fit. </a:t>
            </a:r>
            <a:endParaRPr lang="en-US" dirty="0"/>
          </a:p>
        </p:txBody>
      </p:sp>
      <p:sp>
        <p:nvSpPr>
          <p:cNvPr id="4" name="Slide Number Placeholder 3"/>
          <p:cNvSpPr>
            <a:spLocks noGrp="1"/>
          </p:cNvSpPr>
          <p:nvPr>
            <p:ph type="sldNum" sz="quarter" idx="10"/>
          </p:nvPr>
        </p:nvSpPr>
        <p:spPr/>
        <p:txBody>
          <a:bodyPr/>
          <a:lstStyle/>
          <a:p>
            <a:fld id="{C34C77DD-2D59-6D4F-8BC5-90425939A9EC}" type="slidenum">
              <a:rPr lang="en-US" smtClean="0"/>
              <a:t>40</a:t>
            </a:fld>
            <a:endParaRPr lang="en-US"/>
          </a:p>
        </p:txBody>
      </p:sp>
    </p:spTree>
    <p:extLst>
      <p:ext uri="{BB962C8B-B14F-4D97-AF65-F5344CB8AC3E}">
        <p14:creationId xmlns:p14="http://schemas.microsoft.com/office/powerpoint/2010/main" val="13042369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Binomial </a:t>
            </a:r>
            <a:r>
              <a:rPr lang="mr-IN" dirty="0" smtClean="0"/>
              <a:t>–</a:t>
            </a:r>
            <a:r>
              <a:rPr lang="en-US" dirty="0" smtClean="0"/>
              <a:t> </a:t>
            </a:r>
          </a:p>
          <a:p>
            <a:pPr marL="171450" indent="-171450">
              <a:buFont typeface="Arial" charset="0"/>
              <a:buChar char="•"/>
            </a:pPr>
            <a:r>
              <a:rPr lang="en-US" dirty="0" smtClean="0"/>
              <a:t>Binary: The possible outcomes of each trial can</a:t>
            </a:r>
            <a:r>
              <a:rPr lang="en-US" baseline="0" dirty="0" smtClean="0"/>
              <a:t> be classified as success or failure</a:t>
            </a:r>
          </a:p>
          <a:p>
            <a:pPr marL="171450" indent="-171450">
              <a:buFont typeface="Arial" charset="0"/>
              <a:buChar char="•"/>
            </a:pPr>
            <a:r>
              <a:rPr lang="en-US" baseline="0" dirty="0" smtClean="0"/>
              <a:t>Independent: Trials must be independent; knowing the result of one trial must not tell us anything about any other trial</a:t>
            </a:r>
          </a:p>
          <a:p>
            <a:pPr marL="171450" indent="-171450">
              <a:buFont typeface="Arial" charset="0"/>
              <a:buChar char="•"/>
            </a:pPr>
            <a:r>
              <a:rPr lang="en-US" baseline="0" dirty="0" smtClean="0"/>
              <a:t>Number: The number of trials n of the chance process must be fixed in advance</a:t>
            </a:r>
          </a:p>
          <a:p>
            <a:pPr marL="171450" indent="-171450">
              <a:buFont typeface="Arial" charset="0"/>
              <a:buChar char="•"/>
            </a:pPr>
            <a:r>
              <a:rPr lang="en-US" baseline="0" dirty="0" smtClean="0"/>
              <a:t>Success: There is the same probability p of success on each trial.</a:t>
            </a:r>
          </a:p>
          <a:p>
            <a:pPr marL="0" indent="0">
              <a:buFont typeface="Arial" charset="0"/>
              <a:buNone/>
            </a:pPr>
            <a:endParaRPr lang="en-US" baseline="0" dirty="0" smtClean="0"/>
          </a:p>
          <a:p>
            <a:pPr marL="0" indent="0">
              <a:buFont typeface="Arial" charset="0"/>
              <a:buNone/>
            </a:pPr>
            <a:r>
              <a:rPr lang="en-US" baseline="0" dirty="0" smtClean="0"/>
              <a:t>Geometric </a:t>
            </a:r>
            <a:r>
              <a:rPr lang="mr-IN" baseline="0" dirty="0" smtClean="0"/>
              <a:t>–</a:t>
            </a:r>
            <a:r>
              <a:rPr lang="en-US" baseline="0" dirty="0" smtClean="0"/>
              <a:t> </a:t>
            </a:r>
          </a:p>
          <a:p>
            <a:pPr marL="171450" indent="-171450">
              <a:buFont typeface="Arial" charset="0"/>
              <a:buChar char="•"/>
            </a:pPr>
            <a:r>
              <a:rPr lang="en-US" baseline="0" dirty="0" smtClean="0"/>
              <a:t>Occurs when we perform independent trials of the same chance process and record the number of trials it takes to get one success </a:t>
            </a:r>
          </a:p>
          <a:p>
            <a:pPr marL="171450" indent="-171450">
              <a:buFont typeface="Arial" charset="0"/>
              <a:buChar char="•"/>
            </a:pPr>
            <a:r>
              <a:rPr lang="en-US" baseline="0" dirty="0" smtClean="0"/>
              <a:t>On each trial, the probability p of success must be the same </a:t>
            </a:r>
          </a:p>
          <a:p>
            <a:pPr marL="171450" indent="-171450">
              <a:buFont typeface="Arial" charset="0"/>
              <a:buChar char="•"/>
            </a:pPr>
            <a:r>
              <a:rPr lang="en-US" baseline="0" dirty="0" smtClean="0"/>
              <a:t> </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C34C77DD-2D59-6D4F-8BC5-90425939A9EC}" type="slidenum">
              <a:rPr lang="en-US" smtClean="0"/>
              <a:t>43</a:t>
            </a:fld>
            <a:endParaRPr lang="en-US"/>
          </a:p>
        </p:txBody>
      </p:sp>
    </p:spTree>
    <p:extLst>
      <p:ext uri="{BB962C8B-B14F-4D97-AF65-F5344CB8AC3E}">
        <p14:creationId xmlns:p14="http://schemas.microsoft.com/office/powerpoint/2010/main" val="10186517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a:t>
            </a:r>
          </a:p>
          <a:p>
            <a:pPr marL="228600" indent="-228600">
              <a:buAutoNum type="alphaLcParenR"/>
            </a:pPr>
            <a:r>
              <a:rPr lang="en-US" dirty="0" smtClean="0"/>
              <a:t>This is a binomial setting.</a:t>
            </a:r>
            <a:r>
              <a:rPr lang="en-US" baseline="0" dirty="0" smtClean="0"/>
              <a:t> B</a:t>
            </a:r>
            <a:r>
              <a:rPr lang="en-US" dirty="0" smtClean="0"/>
              <a:t>ecause</a:t>
            </a:r>
            <a:r>
              <a:rPr lang="en-US" baseline="0" dirty="0" smtClean="0"/>
              <a:t> X counts the number of successes, it is a binomial random variable with parameters n = 5 and p = 0.25</a:t>
            </a:r>
          </a:p>
          <a:p>
            <a:pPr marL="228600" indent="-228600">
              <a:buAutoNum type="alphaLcParenR"/>
            </a:pPr>
            <a:r>
              <a:rPr lang="en-US" baseline="0" dirty="0" smtClean="0"/>
              <a:t>Because the trials are not independent, this is not a binomial setting. </a:t>
            </a:r>
          </a:p>
          <a:p>
            <a:pPr marL="228600" indent="-228600">
              <a:buAutoNum type="alphaLcParenR"/>
            </a:pPr>
            <a:r>
              <a:rPr lang="en-US" baseline="0" dirty="0" smtClean="0"/>
              <a:t>Because there is no fixed number of trials, this is not a binomial setting. This one is actually geometric. </a:t>
            </a:r>
            <a:endParaRPr lang="en-US" dirty="0"/>
          </a:p>
        </p:txBody>
      </p:sp>
      <p:sp>
        <p:nvSpPr>
          <p:cNvPr id="4" name="Slide Number Placeholder 3"/>
          <p:cNvSpPr>
            <a:spLocks noGrp="1"/>
          </p:cNvSpPr>
          <p:nvPr>
            <p:ph type="sldNum" sz="quarter" idx="10"/>
          </p:nvPr>
        </p:nvSpPr>
        <p:spPr/>
        <p:txBody>
          <a:bodyPr/>
          <a:lstStyle/>
          <a:p>
            <a:fld id="{C34C77DD-2D59-6D4F-8BC5-90425939A9EC}" type="slidenum">
              <a:rPr lang="en-US" smtClean="0"/>
              <a:t>45</a:t>
            </a:fld>
            <a:endParaRPr lang="en-US"/>
          </a:p>
        </p:txBody>
      </p:sp>
    </p:spTree>
    <p:extLst>
      <p:ext uri="{BB962C8B-B14F-4D97-AF65-F5344CB8AC3E}">
        <p14:creationId xmlns:p14="http://schemas.microsoft.com/office/powerpoint/2010/main" val="12152720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the chance that all 5 are failures, so </a:t>
            </a:r>
          </a:p>
          <a:p>
            <a:r>
              <a:rPr lang="en-US" dirty="0" smtClean="0"/>
              <a:t>P(X=0) = P(FFFFF) = (0.75)</a:t>
            </a:r>
            <a:r>
              <a:rPr lang="en-US" baseline="30000" dirty="0" smtClean="0"/>
              <a:t>5 </a:t>
            </a:r>
            <a:r>
              <a:rPr lang="en-US" baseline="0" dirty="0" smtClean="0"/>
              <a:t>=0.2373 (thanks independence! We can just multiply these together) </a:t>
            </a:r>
          </a:p>
          <a:p>
            <a:endParaRPr lang="en-US" baseline="0" dirty="0" smtClean="0"/>
          </a:p>
          <a:p>
            <a:r>
              <a:rPr lang="en-US" baseline="0" dirty="0" smtClean="0"/>
              <a:t>P(X=1) = P(SFFFF) = (0.25)(0.75)</a:t>
            </a:r>
            <a:r>
              <a:rPr lang="en-US" baseline="30000" dirty="0" smtClean="0"/>
              <a:t>4</a:t>
            </a:r>
            <a:r>
              <a:rPr lang="en-US" baseline="0" dirty="0" smtClean="0"/>
              <a:t> </a:t>
            </a:r>
          </a:p>
          <a:p>
            <a:r>
              <a:rPr lang="en-US" baseline="0" dirty="0" smtClean="0"/>
              <a:t>               P(FSFFF) = (0.25)(0.75)</a:t>
            </a:r>
            <a:r>
              <a:rPr lang="en-US" baseline="30000" dirty="0" smtClean="0"/>
              <a:t>4</a:t>
            </a:r>
            <a:r>
              <a:rPr lang="en-US" baseline="0" dirty="0" smtClean="0"/>
              <a:t> </a:t>
            </a:r>
          </a:p>
          <a:p>
            <a:r>
              <a:rPr lang="en-US" baseline="0" dirty="0" smtClean="0"/>
              <a:t>               P(FFSFF) = (0.25)(0.75)</a:t>
            </a:r>
            <a:r>
              <a:rPr lang="en-US" baseline="30000" dirty="0" smtClean="0"/>
              <a:t>4</a:t>
            </a:r>
            <a:r>
              <a:rPr lang="en-US" baseline="0" dirty="0" smtClean="0"/>
              <a:t> </a:t>
            </a:r>
          </a:p>
          <a:p>
            <a:r>
              <a:rPr lang="en-US" baseline="0" dirty="0" smtClean="0"/>
              <a:t>               P(FFFSF) = (0.25)(0.75)</a:t>
            </a:r>
            <a:r>
              <a:rPr lang="en-US" baseline="30000" dirty="0" smtClean="0"/>
              <a:t>4</a:t>
            </a:r>
            <a:r>
              <a:rPr lang="en-US" baseline="0" dirty="0" smtClean="0"/>
              <a:t> </a:t>
            </a:r>
          </a:p>
          <a:p>
            <a:r>
              <a:rPr lang="en-US" baseline="0" dirty="0" smtClean="0"/>
              <a:t>               p(FFFFS) = (0.25)(0.75)</a:t>
            </a:r>
            <a:r>
              <a:rPr lang="en-US" baseline="30000" dirty="0" smtClean="0"/>
              <a:t>4</a:t>
            </a:r>
            <a:r>
              <a:rPr lang="en-US" baseline="0" dirty="0" smtClean="0"/>
              <a:t> </a:t>
            </a:r>
          </a:p>
          <a:p>
            <a:r>
              <a:rPr lang="en-US" baseline="0" dirty="0" smtClean="0"/>
              <a:t>So all together P(X = 1) = 5(0.25)(0.75)</a:t>
            </a:r>
            <a:r>
              <a:rPr lang="en-US" baseline="30000" dirty="0" smtClean="0"/>
              <a:t>4</a:t>
            </a:r>
            <a:r>
              <a:rPr lang="en-US" baseline="0" dirty="0" smtClean="0"/>
              <a:t> = 0.39551</a:t>
            </a:r>
          </a:p>
          <a:p>
            <a:endParaRPr lang="en-US" baseline="0" dirty="0" smtClean="0"/>
          </a:p>
          <a:p>
            <a:r>
              <a:rPr lang="en-US" baseline="0" dirty="0" smtClean="0"/>
              <a:t>There’s about a 40% chance that exactly 1 of the couple’s 5 children will have type O blood. </a:t>
            </a:r>
          </a:p>
        </p:txBody>
      </p:sp>
      <p:sp>
        <p:nvSpPr>
          <p:cNvPr id="4" name="Slide Number Placeholder 3"/>
          <p:cNvSpPr>
            <a:spLocks noGrp="1"/>
          </p:cNvSpPr>
          <p:nvPr>
            <p:ph type="sldNum" sz="quarter" idx="10"/>
          </p:nvPr>
        </p:nvSpPr>
        <p:spPr/>
        <p:txBody>
          <a:bodyPr/>
          <a:lstStyle/>
          <a:p>
            <a:fld id="{C34C77DD-2D59-6D4F-8BC5-90425939A9EC}" type="slidenum">
              <a:rPr lang="en-US" smtClean="0"/>
              <a:t>46</a:t>
            </a:fld>
            <a:endParaRPr lang="en-US"/>
          </a:p>
        </p:txBody>
      </p:sp>
    </p:spTree>
    <p:extLst>
      <p:ext uri="{BB962C8B-B14F-4D97-AF65-F5344CB8AC3E}">
        <p14:creationId xmlns:p14="http://schemas.microsoft.com/office/powerpoint/2010/main" val="3466602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Stage 1: Find the probability that a specific 2 of the 5 tries</a:t>
            </a:r>
            <a:r>
              <a:rPr lang="en-US" baseline="0" dirty="0" smtClean="0"/>
              <a:t> gives successes. Because tries are independent, the multiplication rule for independent events applies: </a:t>
            </a:r>
          </a:p>
          <a:p>
            <a:r>
              <a:rPr lang="en-US" baseline="0" dirty="0" smtClean="0"/>
              <a:t>P(SSFFF) = (0.25)(0.25)(0.75)(0.75)(0.75) = (0.25)</a:t>
            </a:r>
            <a:r>
              <a:rPr lang="en-US" baseline="30000" dirty="0" smtClean="0"/>
              <a:t>2</a:t>
            </a:r>
            <a:r>
              <a:rPr lang="en-US" baseline="0" dirty="0" smtClean="0"/>
              <a:t>(0.75)</a:t>
            </a:r>
            <a:r>
              <a:rPr lang="en-US" baseline="30000" dirty="0" smtClean="0"/>
              <a:t>3</a:t>
            </a:r>
            <a:endParaRPr lang="en-US" baseline="0" dirty="0" smtClean="0"/>
          </a:p>
          <a:p>
            <a:endParaRPr lang="en-US" baseline="0" dirty="0" smtClean="0"/>
          </a:p>
          <a:p>
            <a:r>
              <a:rPr lang="en-US" baseline="0" dirty="0" smtClean="0"/>
              <a:t>Stage 2: Observe that </a:t>
            </a:r>
            <a:r>
              <a:rPr lang="en-US" i="1" baseline="0" dirty="0" smtClean="0"/>
              <a:t>any one arrangement</a:t>
            </a:r>
            <a:r>
              <a:rPr lang="en-US" i="0" baseline="0" dirty="0" smtClean="0"/>
              <a:t> of 2 S’s and 3 F’s has this same probability. Find the number of possible arrangements: 5 Cr 2 = 10 </a:t>
            </a:r>
          </a:p>
          <a:p>
            <a:r>
              <a:rPr lang="en-US" i="0" baseline="0" dirty="0" smtClean="0"/>
              <a:t>So P(X=2) = 10(0.25)</a:t>
            </a:r>
            <a:r>
              <a:rPr lang="en-US" i="0" baseline="30000" dirty="0" smtClean="0"/>
              <a:t>2</a:t>
            </a:r>
            <a:r>
              <a:rPr lang="en-US" i="0" baseline="0" dirty="0" smtClean="0"/>
              <a:t>(0.75)</a:t>
            </a:r>
            <a:r>
              <a:rPr lang="en-US" i="0" baseline="30000" dirty="0" smtClean="0"/>
              <a:t>3</a:t>
            </a:r>
            <a:r>
              <a:rPr lang="en-US" i="0" baseline="0" dirty="0" smtClean="0"/>
              <a:t> = 0.26367</a:t>
            </a:r>
          </a:p>
          <a:p>
            <a:endParaRPr lang="en-US" i="0" baseline="0" dirty="0" smtClean="0"/>
          </a:p>
          <a:p>
            <a:r>
              <a:rPr lang="en-US" i="0" baseline="0" dirty="0" smtClean="0"/>
              <a:t>**This pattern of calculation works for any binomial probability! That is P(X=k) = P(exactly k successes in n trials) = number of arrangements • </a:t>
            </a:r>
            <a:r>
              <a:rPr lang="en-US" i="0" baseline="0" dirty="0" err="1" smtClean="0"/>
              <a:t>p</a:t>
            </a:r>
            <a:r>
              <a:rPr lang="en-US" i="0" baseline="30000" dirty="0" err="1" smtClean="0"/>
              <a:t>k</a:t>
            </a:r>
            <a:r>
              <a:rPr lang="en-US" i="0" baseline="0" dirty="0" smtClean="0"/>
              <a:t>(1-p)</a:t>
            </a:r>
            <a:r>
              <a:rPr lang="en-US" i="0" baseline="30000" dirty="0" smtClean="0"/>
              <a:t>n-k</a:t>
            </a:r>
          </a:p>
          <a:p>
            <a:r>
              <a:rPr lang="en-US" i="0" baseline="0" dirty="0" smtClean="0"/>
              <a:t>**The number of arrangements k = the binomial coefficient </a:t>
            </a:r>
          </a:p>
        </p:txBody>
      </p:sp>
      <p:sp>
        <p:nvSpPr>
          <p:cNvPr id="4" name="Slide Number Placeholder 3"/>
          <p:cNvSpPr>
            <a:spLocks noGrp="1"/>
          </p:cNvSpPr>
          <p:nvPr>
            <p:ph type="sldNum" sz="quarter" idx="10"/>
          </p:nvPr>
        </p:nvSpPr>
        <p:spPr/>
        <p:txBody>
          <a:bodyPr/>
          <a:lstStyle/>
          <a:p>
            <a:fld id="{C34C77DD-2D59-6D4F-8BC5-90425939A9EC}" type="slidenum">
              <a:rPr lang="en-US" smtClean="0"/>
              <a:t>47</a:t>
            </a:fld>
            <a:endParaRPr lang="en-US"/>
          </a:p>
        </p:txBody>
      </p:sp>
    </p:spTree>
    <p:extLst>
      <p:ext uri="{BB962C8B-B14F-4D97-AF65-F5344CB8AC3E}">
        <p14:creationId xmlns:p14="http://schemas.microsoft.com/office/powerpoint/2010/main" val="19549762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pPr marL="0" indent="0">
                  <a:buFont typeface="Arial" charset="0"/>
                  <a:buNone/>
                </a:pPr>
                <a14:m>
                  <m:oMathPara xmlns:m="http://schemas.openxmlformats.org/officeDocument/2006/math">
                    <m:oMathParaPr>
                      <m:jc m:val="left"/>
                    </m:oMathParaPr>
                    <m:oMath xmlns:m="http://schemas.openxmlformats.org/officeDocument/2006/math">
                      <m:d>
                        <m:dPr>
                          <m:ctrlPr>
                            <a:rPr lang="mr-IN" i="1" smtClean="0">
                              <a:latin typeface="Cambria Math" charset="0"/>
                            </a:rPr>
                          </m:ctrlPr>
                        </m:dPr>
                        <m:e>
                          <m:f>
                            <m:fPr>
                              <m:type m:val="noBar"/>
                              <m:ctrlPr>
                                <a:rPr lang="mr-IN" i="1" smtClean="0">
                                  <a:latin typeface="Cambria Math" charset="0"/>
                                </a:rPr>
                              </m:ctrlPr>
                            </m:fPr>
                            <m:num>
                              <m:r>
                                <a:rPr lang="mr-IN" i="1" smtClean="0">
                                  <a:latin typeface="Cambria Math" charset="0"/>
                                </a:rPr>
                                <m:t>𝑛</m:t>
                              </m:r>
                            </m:num>
                            <m:den>
                              <m:r>
                                <a:rPr lang="mr-IN" i="1" smtClean="0">
                                  <a:latin typeface="Cambria Math" charset="0"/>
                                </a:rPr>
                                <m:t>𝑘</m:t>
                              </m:r>
                            </m:den>
                          </m:f>
                        </m:e>
                      </m:d>
                      <m:r>
                        <a:rPr lang="en-US" b="0" i="1" smtClean="0">
                          <a:latin typeface="Cambria Math" charset="0"/>
                        </a:rPr>
                        <m:t>= </m:t>
                      </m:r>
                      <m:f>
                        <m:fPr>
                          <m:ctrlPr>
                            <a:rPr lang="mr-IN" b="0" i="1" smtClean="0">
                              <a:latin typeface="Cambria Math" charset="0"/>
                            </a:rPr>
                          </m:ctrlPr>
                        </m:fPr>
                        <m:num>
                          <m:r>
                            <a:rPr lang="en-US" b="0" i="1" smtClean="0">
                              <a:latin typeface="Cambria Math" charset="0"/>
                            </a:rPr>
                            <m:t>𝑛</m:t>
                          </m:r>
                          <m:r>
                            <a:rPr lang="en-US" b="0" i="1" smtClean="0">
                              <a:latin typeface="Cambria Math" charset="0"/>
                            </a:rPr>
                            <m:t>!</m:t>
                          </m:r>
                        </m:num>
                        <m:den>
                          <m:r>
                            <a:rPr lang="en-US" b="0" i="1" smtClean="0">
                              <a:latin typeface="Cambria Math" charset="0"/>
                            </a:rPr>
                            <m:t>𝑘</m:t>
                          </m:r>
                          <m:r>
                            <a:rPr lang="en-US" b="0" i="1" smtClean="0">
                              <a:latin typeface="Cambria Math" charset="0"/>
                            </a:rPr>
                            <m:t>!</m:t>
                          </m:r>
                          <m:d>
                            <m:dPr>
                              <m:ctrlPr>
                                <a:rPr lang="en-US" b="0" i="1" smtClean="0">
                                  <a:latin typeface="Cambria Math" charset="0"/>
                                </a:rPr>
                              </m:ctrlPr>
                            </m:dPr>
                            <m:e>
                              <m:r>
                                <a:rPr lang="en-US" b="0" i="1" smtClean="0">
                                  <a:latin typeface="Cambria Math" charset="0"/>
                                </a:rPr>
                                <m:t>𝑛</m:t>
                              </m:r>
                              <m:r>
                                <a:rPr lang="en-US" b="0" i="1" smtClean="0">
                                  <a:latin typeface="Cambria Math" charset="0"/>
                                </a:rPr>
                                <m:t>−</m:t>
                              </m:r>
                              <m:r>
                                <a:rPr lang="en-US" b="0" i="1" smtClean="0">
                                  <a:latin typeface="Cambria Math" charset="0"/>
                                </a:rPr>
                                <m:t>𝑘</m:t>
                              </m:r>
                            </m:e>
                          </m:d>
                          <m:r>
                            <a:rPr lang="en-US" b="0" i="1" smtClean="0">
                              <a:latin typeface="Cambria Math" charset="0"/>
                            </a:rPr>
                            <m:t>!</m:t>
                          </m:r>
                        </m:den>
                      </m:f>
                    </m:oMath>
                  </m:oMathPara>
                </a14:m>
                <a:endParaRPr lang="en-US" dirty="0" smtClean="0"/>
              </a:p>
              <a:p>
                <a:pPr marL="0" indent="0">
                  <a:buFont typeface="Arial" charset="0"/>
                  <a:buNone/>
                </a:pPr>
                <a:endParaRPr lang="en-US" dirty="0" smtClean="0"/>
              </a:p>
              <a:p>
                <a:pPr marL="0" indent="0">
                  <a:buFont typeface="Arial" charset="0"/>
                  <a:buNone/>
                </a:pPr>
                <a:r>
                  <a:rPr lang="en-US" dirty="0" smtClean="0"/>
                  <a:t>For k = 0,</a:t>
                </a:r>
                <a:r>
                  <a:rPr lang="en-US" baseline="0" dirty="0" smtClean="0"/>
                  <a:t> 1, 2, </a:t>
                </a:r>
                <a:r>
                  <a:rPr lang="mr-IN" baseline="0" dirty="0" smtClean="0"/>
                  <a:t>…</a:t>
                </a:r>
                <a:r>
                  <a:rPr lang="en-US" baseline="0" dirty="0" smtClean="0"/>
                  <a:t>, n where n! = n(n-1)(n-2)</a:t>
                </a:r>
                <a:r>
                  <a:rPr lang="mr-IN" baseline="0" dirty="0" smtClean="0"/>
                  <a:t>…</a:t>
                </a:r>
                <a:r>
                  <a:rPr lang="en-US" baseline="0" dirty="0" smtClean="0"/>
                  <a:t>•3•2•1, and 0! = 1. </a:t>
                </a:r>
              </a:p>
              <a:p>
                <a:pPr marL="0" indent="0">
                  <a:buFont typeface="Arial" charset="0"/>
                  <a:buNone/>
                </a:pPr>
                <a:r>
                  <a:rPr lang="en-US" baseline="0" dirty="0" smtClean="0"/>
                  <a:t>**this notation is NOT related to a fraction!</a:t>
                </a:r>
              </a:p>
              <a:p>
                <a:pPr marL="0" indent="0">
                  <a:buFont typeface="Arial" charset="0"/>
                  <a:buNone/>
                </a:pPr>
                <a:r>
                  <a:rPr lang="en-US" baseline="0" dirty="0" smtClean="0"/>
                  <a:t>It’s literally the same as a combination in the calculator: n = number of possible openings C r = number of wanted successes </a:t>
                </a:r>
              </a:p>
              <a:p>
                <a:pPr marL="0" indent="0">
                  <a:buFont typeface="Arial" charse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i="0" baseline="0" dirty="0" smtClean="0"/>
                  <a:t>P(X=k) = P(exactly k successes in n trials) = </a:t>
                </a:r>
                <a14:m>
                  <m:oMath xmlns:m="http://schemas.openxmlformats.org/officeDocument/2006/math">
                    <m:d>
                      <m:dPr>
                        <m:ctrlPr>
                          <a:rPr lang="mr-IN" i="1" smtClean="0">
                            <a:latin typeface="Cambria Math" charset="0"/>
                          </a:rPr>
                        </m:ctrlPr>
                      </m:dPr>
                      <m:e>
                        <m:f>
                          <m:fPr>
                            <m:type m:val="noBar"/>
                            <m:ctrlPr>
                              <a:rPr lang="mr-IN" i="1" smtClean="0">
                                <a:latin typeface="Cambria Math" charset="0"/>
                              </a:rPr>
                            </m:ctrlPr>
                          </m:fPr>
                          <m:num>
                            <m:r>
                              <a:rPr lang="mr-IN" i="1" smtClean="0">
                                <a:latin typeface="Cambria Math" charset="0"/>
                              </a:rPr>
                              <m:t>𝑛</m:t>
                            </m:r>
                          </m:num>
                          <m:den>
                            <m:r>
                              <a:rPr lang="mr-IN" i="1" smtClean="0">
                                <a:latin typeface="Cambria Math" charset="0"/>
                              </a:rPr>
                              <m:t>𝑘</m:t>
                            </m:r>
                          </m:den>
                        </m:f>
                      </m:e>
                    </m:d>
                  </m:oMath>
                </a14:m>
                <a:r>
                  <a:rPr lang="en-US" i="0" baseline="0" dirty="0" smtClean="0"/>
                  <a:t> • </a:t>
                </a:r>
                <a:r>
                  <a:rPr lang="en-US" i="0" baseline="0" dirty="0" err="1" smtClean="0"/>
                  <a:t>p</a:t>
                </a:r>
                <a:r>
                  <a:rPr lang="en-US" i="0" baseline="30000" dirty="0" err="1" smtClean="0"/>
                  <a:t>k</a:t>
                </a:r>
                <a:r>
                  <a:rPr lang="en-US" i="0" baseline="0" dirty="0" smtClean="0"/>
                  <a:t>(1-p)</a:t>
                </a:r>
                <a:r>
                  <a:rPr lang="en-US" i="0" baseline="30000" dirty="0" smtClean="0"/>
                  <a:t>n-k</a:t>
                </a:r>
                <a:r>
                  <a:rPr lang="en-US" i="0" baseline="0" dirty="0" smtClean="0"/>
                  <a:t> where </a:t>
                </a:r>
                <a14:m>
                  <m:oMath xmlns:m="http://schemas.openxmlformats.org/officeDocument/2006/math">
                    <m:d>
                      <m:dPr>
                        <m:ctrlPr>
                          <a:rPr lang="mr-IN" i="1" smtClean="0">
                            <a:latin typeface="Cambria Math" charset="0"/>
                          </a:rPr>
                        </m:ctrlPr>
                      </m:dPr>
                      <m:e>
                        <m:f>
                          <m:fPr>
                            <m:type m:val="noBar"/>
                            <m:ctrlPr>
                              <a:rPr lang="mr-IN" i="1" smtClean="0">
                                <a:latin typeface="Cambria Math" charset="0"/>
                              </a:rPr>
                            </m:ctrlPr>
                          </m:fPr>
                          <m:num>
                            <m:r>
                              <a:rPr lang="mr-IN" i="1" smtClean="0">
                                <a:latin typeface="Cambria Math" charset="0"/>
                              </a:rPr>
                              <m:t>𝑛</m:t>
                            </m:r>
                          </m:num>
                          <m:den>
                            <m:r>
                              <a:rPr lang="mr-IN" i="1" smtClean="0">
                                <a:latin typeface="Cambria Math" charset="0"/>
                              </a:rPr>
                              <m:t>𝑘</m:t>
                            </m:r>
                          </m:den>
                        </m:f>
                      </m:e>
                    </m:d>
                    <m:r>
                      <a:rPr lang="en-US" b="0" i="0" smtClean="0">
                        <a:latin typeface="Cambria Math" charset="0"/>
                      </a:rPr>
                      <m:t>=</m:t>
                    </m:r>
                    <m:r>
                      <m:rPr>
                        <m:sty m:val="p"/>
                      </m:rPr>
                      <a:rPr lang="en-US" b="0" i="0" smtClean="0">
                        <a:latin typeface="Cambria Math" charset="0"/>
                      </a:rPr>
                      <m:t>number</m:t>
                    </m:r>
                    <m:r>
                      <a:rPr lang="en-US" b="0" i="0" smtClean="0">
                        <a:latin typeface="Cambria Math" charset="0"/>
                      </a:rPr>
                      <m:t> </m:t>
                    </m:r>
                    <m:r>
                      <m:rPr>
                        <m:sty m:val="p"/>
                      </m:rPr>
                      <a:rPr lang="en-US" b="0" i="0" smtClean="0">
                        <a:latin typeface="Cambria Math" charset="0"/>
                      </a:rPr>
                      <m:t>of</m:t>
                    </m:r>
                    <m:r>
                      <a:rPr lang="en-US" b="0" i="0" smtClean="0">
                        <a:latin typeface="Cambria Math" charset="0"/>
                      </a:rPr>
                      <m:t> </m:t>
                    </m:r>
                    <m:r>
                      <m:rPr>
                        <m:sty m:val="p"/>
                      </m:rPr>
                      <a:rPr lang="en-US" b="0" i="0" smtClean="0">
                        <a:latin typeface="Cambria Math" charset="0"/>
                      </a:rPr>
                      <m:t>arrangements</m:t>
                    </m:r>
                  </m:oMath>
                </a14:m>
                <a:endParaRPr lang="en-US" i="0" baseline="30000" dirty="0" smtClean="0"/>
              </a:p>
              <a:p>
                <a:pPr marL="0" indent="0">
                  <a:buFont typeface="Arial" charset="0"/>
                  <a:buNone/>
                </a:pPr>
                <a:endParaRPr lang="en-US" dirty="0"/>
              </a:p>
            </p:txBody>
          </p:sp>
        </mc:Choice>
        <mc:Fallback>
          <p:sp>
            <p:nvSpPr>
              <p:cNvPr id="3" name="Notes Placeholder 2"/>
              <p:cNvSpPr>
                <a:spLocks noGrp="1"/>
              </p:cNvSpPr>
              <p:nvPr>
                <p:ph type="body" idx="1"/>
              </p:nvPr>
            </p:nvSpPr>
            <p:spPr/>
            <p:txBody>
              <a:bodyPr/>
              <a:lstStyle/>
              <a:p>
                <a:pPr marL="0" indent="0">
                  <a:buFont typeface="Arial" charset="0"/>
                  <a:buNone/>
                </a:pPr>
                <a:r>
                  <a:rPr lang="mr-IN" i="0" smtClean="0">
                    <a:latin typeface="Cambria Math" charset="0"/>
                  </a:rPr>
                  <a:t>(</a:t>
                </a:r>
                <a:r>
                  <a:rPr lang="mr-IN" i="0" smtClean="0">
                    <a:latin typeface="Cambria Math" charset="0"/>
                  </a:rPr>
                  <a:t>𝑛¦𝑘)</a:t>
                </a:r>
                <a:r>
                  <a:rPr lang="en-US" b="0" i="0" smtClean="0">
                    <a:latin typeface="Cambria Math" charset="0"/>
                  </a:rPr>
                  <a:t>=  𝑛!</a:t>
                </a:r>
                <a:r>
                  <a:rPr lang="mr-IN" b="0" i="0" smtClean="0">
                    <a:latin typeface="Cambria Math" charset="0"/>
                  </a:rPr>
                  <a:t>/</a:t>
                </a:r>
                <a:r>
                  <a:rPr lang="en-US" b="0" i="0" smtClean="0">
                    <a:latin typeface="Cambria Math" charset="0"/>
                  </a:rPr>
                  <a:t>𝑘!(𝑛−𝑘)!</a:t>
                </a:r>
                <a:endParaRPr lang="en-US" dirty="0" smtClean="0"/>
              </a:p>
              <a:p>
                <a:pPr marL="0" indent="0">
                  <a:buFont typeface="Arial" charset="0"/>
                  <a:buNone/>
                </a:pPr>
                <a:endParaRPr lang="en-US" dirty="0" smtClean="0"/>
              </a:p>
              <a:p>
                <a:pPr marL="0" indent="0">
                  <a:buFont typeface="Arial" charset="0"/>
                  <a:buNone/>
                </a:pPr>
                <a:r>
                  <a:rPr lang="en-US" dirty="0" smtClean="0"/>
                  <a:t>For k = 0,</a:t>
                </a:r>
                <a:r>
                  <a:rPr lang="en-US" baseline="0" dirty="0" smtClean="0"/>
                  <a:t> 1, 2, </a:t>
                </a:r>
                <a:r>
                  <a:rPr lang="mr-IN" baseline="0" dirty="0" smtClean="0"/>
                  <a:t>…</a:t>
                </a:r>
                <a:r>
                  <a:rPr lang="en-US" baseline="0" dirty="0" smtClean="0"/>
                  <a:t>, n where n! = n(n-1)(n-2)</a:t>
                </a:r>
                <a:r>
                  <a:rPr lang="mr-IN" baseline="0" dirty="0" smtClean="0"/>
                  <a:t>…</a:t>
                </a:r>
                <a:r>
                  <a:rPr lang="en-US" baseline="0" dirty="0" smtClean="0"/>
                  <a:t>•3•2•1, and 0! = 1. </a:t>
                </a:r>
              </a:p>
              <a:p>
                <a:pPr marL="0" indent="0">
                  <a:buFont typeface="Arial" charset="0"/>
                  <a:buNone/>
                </a:pPr>
                <a:r>
                  <a:rPr lang="en-US" baseline="0" dirty="0" smtClean="0"/>
                  <a:t>**this notation is NOT related to a fraction!</a:t>
                </a:r>
              </a:p>
              <a:p>
                <a:pPr marL="0" indent="0">
                  <a:buFont typeface="Arial" charset="0"/>
                  <a:buNone/>
                </a:pPr>
                <a:r>
                  <a:rPr lang="en-US" baseline="0" dirty="0" smtClean="0"/>
                  <a:t>It’s literally the same as a combination in the calculator: n = number of possible openings C r = number of wanted successes </a:t>
                </a:r>
              </a:p>
              <a:p>
                <a:pPr marL="0" indent="0">
                  <a:buFont typeface="Arial" charse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i="0" baseline="0" dirty="0" smtClean="0"/>
                  <a:t>P(X=k) = P(exactly k successes in n trials) = </a:t>
                </a:r>
                <a:r>
                  <a:rPr lang="mr-IN" i="0" smtClean="0">
                    <a:latin typeface="Cambria Math" charset="0"/>
                  </a:rPr>
                  <a:t>(</a:t>
                </a:r>
                <a:r>
                  <a:rPr lang="mr-IN" i="0" smtClean="0">
                    <a:latin typeface="Cambria Math" charset="0"/>
                  </a:rPr>
                  <a:t>𝑛¦𝑘)</a:t>
                </a:r>
                <a:r>
                  <a:rPr lang="en-US" i="0" baseline="0" dirty="0" smtClean="0"/>
                  <a:t> • </a:t>
                </a:r>
                <a:r>
                  <a:rPr lang="en-US" i="0" baseline="0" dirty="0" err="1" smtClean="0"/>
                  <a:t>p</a:t>
                </a:r>
                <a:r>
                  <a:rPr lang="en-US" i="0" baseline="30000" dirty="0" err="1" smtClean="0"/>
                  <a:t>k</a:t>
                </a:r>
                <a:r>
                  <a:rPr lang="en-US" i="0" baseline="0" dirty="0" smtClean="0"/>
                  <a:t>(1-p)</a:t>
                </a:r>
                <a:r>
                  <a:rPr lang="en-US" i="0" baseline="30000" dirty="0" smtClean="0"/>
                  <a:t>n-k</a:t>
                </a:r>
                <a:r>
                  <a:rPr lang="en-US" i="0" baseline="0" dirty="0" smtClean="0"/>
                  <a:t> where </a:t>
                </a:r>
                <a:r>
                  <a:rPr lang="mr-IN" i="0" smtClean="0">
                    <a:latin typeface="Cambria Math" charset="0"/>
                  </a:rPr>
                  <a:t>(</a:t>
                </a:r>
                <a:r>
                  <a:rPr lang="mr-IN" i="0" smtClean="0">
                    <a:latin typeface="Cambria Math" charset="0"/>
                  </a:rPr>
                  <a:t>𝑛¦𝑘)</a:t>
                </a:r>
                <a:r>
                  <a:rPr lang="en-US" b="0" i="0" smtClean="0">
                    <a:latin typeface="Cambria Math" charset="0"/>
                  </a:rPr>
                  <a:t>=number of arrangements</a:t>
                </a:r>
                <a:endParaRPr lang="en-US" i="0" baseline="30000" dirty="0" smtClean="0"/>
              </a:p>
              <a:p>
                <a:pPr marL="0" indent="0">
                  <a:buFont typeface="Arial" charset="0"/>
                  <a:buNone/>
                </a:pPr>
                <a:endParaRPr lang="en-US" dirty="0"/>
              </a:p>
            </p:txBody>
          </p:sp>
        </mc:Fallback>
      </mc:AlternateContent>
      <p:sp>
        <p:nvSpPr>
          <p:cNvPr id="4" name="Slide Number Placeholder 3"/>
          <p:cNvSpPr>
            <a:spLocks noGrp="1"/>
          </p:cNvSpPr>
          <p:nvPr>
            <p:ph type="sldNum" sz="quarter" idx="10"/>
          </p:nvPr>
        </p:nvSpPr>
        <p:spPr/>
        <p:txBody>
          <a:bodyPr/>
          <a:lstStyle/>
          <a:p>
            <a:fld id="{C34C77DD-2D59-6D4F-8BC5-90425939A9EC}" type="slidenum">
              <a:rPr lang="en-US" smtClean="0"/>
              <a:t>48</a:t>
            </a:fld>
            <a:endParaRPr lang="en-US"/>
          </a:p>
        </p:txBody>
      </p:sp>
    </p:spTree>
    <p:extLst>
      <p:ext uri="{BB962C8B-B14F-4D97-AF65-F5344CB8AC3E}">
        <p14:creationId xmlns:p14="http://schemas.microsoft.com/office/powerpoint/2010/main" val="6050057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Let X = number of children with type O</a:t>
            </a:r>
            <a:r>
              <a:rPr lang="en-US" baseline="0" dirty="0" smtClean="0"/>
              <a:t> blood. We know that X has a binomial distribution with n =5 and p=0.25. </a:t>
            </a:r>
          </a:p>
          <a:p>
            <a:pPr marL="228600" indent="-228600">
              <a:buAutoNum type="alphaLcParenR"/>
            </a:pPr>
            <a:r>
              <a:rPr lang="en-US" baseline="0" dirty="0" smtClean="0"/>
              <a:t>We want to find P(X=3). </a:t>
            </a:r>
          </a:p>
          <a:p>
            <a:pPr marL="0" indent="0">
              <a:buNone/>
            </a:pPr>
            <a:r>
              <a:rPr lang="en-US" baseline="0" dirty="0" smtClean="0"/>
              <a:t>P(X=3) = 5C3(0.25)</a:t>
            </a:r>
            <a:r>
              <a:rPr lang="en-US" baseline="30000" dirty="0" smtClean="0"/>
              <a:t>3</a:t>
            </a:r>
            <a:r>
              <a:rPr lang="en-US" baseline="0" dirty="0" smtClean="0"/>
              <a:t>(0.75)</a:t>
            </a:r>
            <a:r>
              <a:rPr lang="en-US" baseline="30000" dirty="0" smtClean="0"/>
              <a:t>2</a:t>
            </a:r>
            <a:r>
              <a:rPr lang="en-US" baseline="0" dirty="0" smtClean="0"/>
              <a:t> = 0.08789</a:t>
            </a:r>
          </a:p>
          <a:p>
            <a:pPr marL="0" indent="0">
              <a:buNone/>
            </a:pPr>
            <a:r>
              <a:rPr lang="en-US" baseline="0" dirty="0" smtClean="0"/>
              <a:t>There’s about a 9% chance that exactly 3 of the 5 children have type O blood. </a:t>
            </a:r>
          </a:p>
          <a:p>
            <a:pPr marL="0" indent="0">
              <a:buNone/>
            </a:pPr>
            <a:endParaRPr lang="en-US" baseline="0" dirty="0" smtClean="0"/>
          </a:p>
          <a:p>
            <a:pPr marL="0" indent="0">
              <a:buNone/>
            </a:pPr>
            <a:r>
              <a:rPr lang="en-US" baseline="0" dirty="0" smtClean="0"/>
              <a:t>b) To answer this question, we need to find P(X&gt;3). </a:t>
            </a:r>
          </a:p>
          <a:p>
            <a:pPr marL="0" indent="0">
              <a:buNone/>
            </a:pPr>
            <a:r>
              <a:rPr lang="en-US" baseline="0" dirty="0" smtClean="0"/>
              <a:t>P(X&gt;3) = P(X=4)+P(X=5) = 5C4(0.25)</a:t>
            </a:r>
            <a:r>
              <a:rPr lang="en-US" baseline="30000" dirty="0" smtClean="0"/>
              <a:t>4</a:t>
            </a:r>
            <a:r>
              <a:rPr lang="en-US" baseline="0" dirty="0" smtClean="0"/>
              <a:t>(0.75) + 5C5(0.25)</a:t>
            </a:r>
            <a:r>
              <a:rPr lang="en-US" baseline="30000" dirty="0" smtClean="0"/>
              <a:t>5</a:t>
            </a:r>
            <a:r>
              <a:rPr lang="en-US" baseline="0" dirty="0" smtClean="0"/>
              <a:t>(0.75)</a:t>
            </a:r>
            <a:r>
              <a:rPr lang="en-US" baseline="30000" dirty="0" smtClean="0"/>
              <a:t>0</a:t>
            </a:r>
            <a:r>
              <a:rPr lang="en-US" baseline="0" dirty="0" smtClean="0"/>
              <a:t> = 0.01563</a:t>
            </a:r>
          </a:p>
          <a:p>
            <a:pPr marL="0" indent="0">
              <a:buNone/>
            </a:pPr>
            <a:r>
              <a:rPr lang="en-US" baseline="0" dirty="0" smtClean="0"/>
              <a:t>Because there’s only about a 1.5% chance of having more than 3 children with type O blood, the parents should definitely be surprised if this happens. </a:t>
            </a:r>
          </a:p>
        </p:txBody>
      </p:sp>
      <p:sp>
        <p:nvSpPr>
          <p:cNvPr id="4" name="Slide Number Placeholder 3"/>
          <p:cNvSpPr>
            <a:spLocks noGrp="1"/>
          </p:cNvSpPr>
          <p:nvPr>
            <p:ph type="sldNum" sz="quarter" idx="10"/>
          </p:nvPr>
        </p:nvSpPr>
        <p:spPr/>
        <p:txBody>
          <a:bodyPr/>
          <a:lstStyle/>
          <a:p>
            <a:fld id="{C34C77DD-2D59-6D4F-8BC5-90425939A9EC}" type="slidenum">
              <a:rPr lang="en-US" smtClean="0"/>
              <a:t>49</a:t>
            </a:fld>
            <a:endParaRPr lang="en-US"/>
          </a:p>
        </p:txBody>
      </p:sp>
    </p:spTree>
    <p:extLst>
      <p:ext uri="{BB962C8B-B14F-4D97-AF65-F5344CB8AC3E}">
        <p14:creationId xmlns:p14="http://schemas.microsoft.com/office/powerpoint/2010/main" val="1840891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table: Value: x</a:t>
            </a:r>
            <a:r>
              <a:rPr lang="en-US" baseline="-25000" dirty="0" smtClean="0"/>
              <a:t>1</a:t>
            </a:r>
            <a:r>
              <a:rPr lang="en-US" baseline="0" dirty="0" smtClean="0"/>
              <a:t>, x</a:t>
            </a:r>
            <a:r>
              <a:rPr lang="en-US" baseline="-25000" dirty="0" smtClean="0"/>
              <a:t>2</a:t>
            </a:r>
            <a:r>
              <a:rPr lang="en-US" baseline="0" dirty="0" smtClean="0"/>
              <a:t>, x</a:t>
            </a:r>
            <a:r>
              <a:rPr lang="en-US" baseline="-25000" dirty="0" smtClean="0"/>
              <a:t>3</a:t>
            </a:r>
            <a:r>
              <a:rPr lang="mr-IN" baseline="0" dirty="0" smtClean="0"/>
              <a:t>…</a:t>
            </a:r>
            <a:r>
              <a:rPr lang="en-US" baseline="0" dirty="0" smtClean="0"/>
              <a:t> x</a:t>
            </a:r>
            <a:r>
              <a:rPr lang="en-US" baseline="-25000" dirty="0" smtClean="0"/>
              <a:t>i</a:t>
            </a:r>
            <a:endParaRPr lang="en-US" baseline="0" dirty="0" smtClean="0"/>
          </a:p>
          <a:p>
            <a:r>
              <a:rPr lang="en-US" baseline="0" dirty="0" smtClean="0"/>
              <a:t>       Probability:p</a:t>
            </a:r>
            <a:r>
              <a:rPr lang="en-US" baseline="-25000" dirty="0" smtClean="0"/>
              <a:t>1</a:t>
            </a:r>
            <a:r>
              <a:rPr lang="en-US" baseline="0" dirty="0" smtClean="0"/>
              <a:t>, p</a:t>
            </a:r>
            <a:r>
              <a:rPr lang="en-US" baseline="-25000" dirty="0" smtClean="0"/>
              <a:t>2</a:t>
            </a:r>
            <a:r>
              <a:rPr lang="en-US" baseline="0" dirty="0" smtClean="0"/>
              <a:t>, p</a:t>
            </a:r>
            <a:r>
              <a:rPr lang="en-US" baseline="-25000" dirty="0" smtClean="0"/>
              <a:t>3</a:t>
            </a:r>
            <a:r>
              <a:rPr lang="mr-IN" baseline="0" dirty="0" smtClean="0"/>
              <a:t>…</a:t>
            </a:r>
            <a:r>
              <a:rPr lang="en-US" baseline="0" dirty="0" smtClean="0"/>
              <a:t>p</a:t>
            </a:r>
            <a:r>
              <a:rPr lang="en-US" baseline="-25000" dirty="0" smtClean="0"/>
              <a:t>i</a:t>
            </a:r>
            <a:endParaRPr lang="en-US" baseline="0" dirty="0" smtClean="0"/>
          </a:p>
          <a:p>
            <a:endParaRPr lang="en-US" baseline="0" dirty="0" smtClean="0"/>
          </a:p>
          <a:p>
            <a:r>
              <a:rPr lang="en-US" baseline="0" dirty="0" smtClean="0"/>
              <a:t>Requirements: </a:t>
            </a:r>
          </a:p>
          <a:p>
            <a:pPr marL="228600" indent="-228600">
              <a:buAutoNum type="arabicPeriod"/>
            </a:pPr>
            <a:r>
              <a:rPr lang="en-US" baseline="0" dirty="0" smtClean="0"/>
              <a:t>Every probability p</a:t>
            </a:r>
            <a:r>
              <a:rPr lang="en-US" baseline="-25000" dirty="0" smtClean="0"/>
              <a:t>i</a:t>
            </a:r>
            <a:r>
              <a:rPr lang="en-US" baseline="0" dirty="0" smtClean="0"/>
              <a:t> is a number between 0 and 1</a:t>
            </a:r>
          </a:p>
          <a:p>
            <a:pPr marL="228600" indent="-228600">
              <a:buAutoNum type="arabicPeriod"/>
            </a:pPr>
            <a:r>
              <a:rPr lang="en-US" baseline="0" dirty="0" smtClean="0"/>
              <a:t>The sum of the probabilities is 1</a:t>
            </a:r>
          </a:p>
          <a:p>
            <a:pPr marL="0" indent="0">
              <a:buNone/>
            </a:pPr>
            <a:endParaRPr lang="en-US" baseline="0" dirty="0" smtClean="0"/>
          </a:p>
          <a:p>
            <a:pPr marL="0" indent="0">
              <a:buNone/>
            </a:pPr>
            <a:r>
              <a:rPr lang="en-US" baseline="0" dirty="0" smtClean="0"/>
              <a:t>*To find the probabilities of any event, add the probabilities p</a:t>
            </a:r>
            <a:r>
              <a:rPr lang="en-US" baseline="-25000" dirty="0" smtClean="0"/>
              <a:t>i</a:t>
            </a:r>
            <a:r>
              <a:rPr lang="en-US" baseline="0" dirty="0" smtClean="0"/>
              <a:t> of the particular values x</a:t>
            </a:r>
            <a:r>
              <a:rPr lang="en-US" baseline="-25000" dirty="0" smtClean="0"/>
              <a:t>i</a:t>
            </a:r>
            <a:r>
              <a:rPr lang="en-US" baseline="0" dirty="0" smtClean="0"/>
              <a:t> that make up the event </a:t>
            </a:r>
          </a:p>
        </p:txBody>
      </p:sp>
      <p:sp>
        <p:nvSpPr>
          <p:cNvPr id="4" name="Slide Number Placeholder 3"/>
          <p:cNvSpPr>
            <a:spLocks noGrp="1"/>
          </p:cNvSpPr>
          <p:nvPr>
            <p:ph type="sldNum" sz="quarter" idx="10"/>
          </p:nvPr>
        </p:nvSpPr>
        <p:spPr/>
        <p:txBody>
          <a:bodyPr/>
          <a:lstStyle/>
          <a:p>
            <a:fld id="{C34C77DD-2D59-6D4F-8BC5-90425939A9EC}" type="slidenum">
              <a:rPr lang="en-US" smtClean="0"/>
              <a:t>4</a:t>
            </a:fld>
            <a:endParaRPr lang="en-US"/>
          </a:p>
        </p:txBody>
      </p:sp>
    </p:spTree>
    <p:extLst>
      <p:ext uri="{BB962C8B-B14F-4D97-AF65-F5344CB8AC3E}">
        <p14:creationId xmlns:p14="http://schemas.microsoft.com/office/powerpoint/2010/main" val="4478966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Binompdf</a:t>
            </a:r>
            <a:r>
              <a:rPr lang="en-US" dirty="0" smtClean="0"/>
              <a:t>(n,</a:t>
            </a:r>
            <a:r>
              <a:rPr lang="en-US" baseline="0" dirty="0" smtClean="0"/>
              <a:t> p, k) computes P(X=k) </a:t>
            </a:r>
          </a:p>
          <a:p>
            <a:r>
              <a:rPr lang="en-US" baseline="0" dirty="0" err="1" smtClean="0"/>
              <a:t>Binomcdf</a:t>
            </a:r>
            <a:r>
              <a:rPr lang="en-US" baseline="0" dirty="0" smtClean="0"/>
              <a:t>(n, p, k) computes P(X</a:t>
            </a:r>
            <a:r>
              <a:rPr lang="en-US" u="sng" baseline="0" dirty="0" smtClean="0"/>
              <a:t>&lt;</a:t>
            </a:r>
            <a:r>
              <a:rPr lang="en-US" u="none" baseline="0" dirty="0" smtClean="0"/>
              <a:t>k) </a:t>
            </a:r>
          </a:p>
          <a:p>
            <a:endParaRPr lang="en-US" u="none" baseline="0" dirty="0" smtClean="0"/>
          </a:p>
          <a:p>
            <a:r>
              <a:rPr lang="en-US" u="none" baseline="0" dirty="0" smtClean="0"/>
              <a:t>*AP TIP* DO NOT RELY ON CALCULATOR TALK when doing this on the AP exam. If you use these commands, you must write out exactly what you put in the calculator, indicating what each n, p, and k represents. For example, “I used </a:t>
            </a:r>
            <a:r>
              <a:rPr lang="en-US" u="none" baseline="0" dirty="0" err="1" smtClean="0"/>
              <a:t>binompdf</a:t>
            </a:r>
            <a:r>
              <a:rPr lang="en-US" u="none" baseline="0" dirty="0" smtClean="0"/>
              <a:t>(trials:5, p:0.25, x value 3).” </a:t>
            </a:r>
          </a:p>
          <a:p>
            <a:endParaRPr lang="en-US" u="none" baseline="0" dirty="0" smtClean="0"/>
          </a:p>
        </p:txBody>
      </p:sp>
      <p:sp>
        <p:nvSpPr>
          <p:cNvPr id="4" name="Slide Number Placeholder 3"/>
          <p:cNvSpPr>
            <a:spLocks noGrp="1"/>
          </p:cNvSpPr>
          <p:nvPr>
            <p:ph type="sldNum" sz="quarter" idx="10"/>
          </p:nvPr>
        </p:nvSpPr>
        <p:spPr/>
        <p:txBody>
          <a:bodyPr/>
          <a:lstStyle/>
          <a:p>
            <a:fld id="{C34C77DD-2D59-6D4F-8BC5-90425939A9EC}" type="slidenum">
              <a:rPr lang="en-US" smtClean="0"/>
              <a:t>50</a:t>
            </a:fld>
            <a:endParaRPr lang="en-US"/>
          </a:p>
        </p:txBody>
      </p:sp>
    </p:spTree>
    <p:extLst>
      <p:ext uri="{BB962C8B-B14F-4D97-AF65-F5344CB8AC3E}">
        <p14:creationId xmlns:p14="http://schemas.microsoft.com/office/powerpoint/2010/main" val="11028704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Specify a binomial distribution with the number of trials </a:t>
            </a:r>
            <a:r>
              <a:rPr lang="en-US" i="1" baseline="0" dirty="0" smtClean="0"/>
              <a:t>n</a:t>
            </a:r>
            <a:r>
              <a:rPr lang="en-US" i="0" baseline="0" dirty="0" smtClean="0"/>
              <a:t>, success probability </a:t>
            </a:r>
            <a:r>
              <a:rPr lang="en-US" i="1" baseline="0" dirty="0" smtClean="0"/>
              <a:t>p</a:t>
            </a:r>
            <a:r>
              <a:rPr lang="en-US" i="0" baseline="0" dirty="0" smtClean="0"/>
              <a:t>, and the values of the variable clearly identified. </a:t>
            </a:r>
          </a:p>
          <a:p>
            <a:pPr marL="228600" indent="-228600">
              <a:buAutoNum type="arabicPeriod"/>
            </a:pPr>
            <a:r>
              <a:rPr lang="en-US" i="0" baseline="0" dirty="0" smtClean="0"/>
              <a:t>Do one of the following 1) use the binomial probability formula to find the desired probability OR 2) use </a:t>
            </a:r>
            <a:r>
              <a:rPr lang="en-US" i="0" baseline="0" dirty="0" err="1" smtClean="0"/>
              <a:t>binompdf</a:t>
            </a:r>
            <a:r>
              <a:rPr lang="en-US" i="0" baseline="0" dirty="0" smtClean="0"/>
              <a:t> or </a:t>
            </a:r>
            <a:r>
              <a:rPr lang="en-US" i="0" baseline="0" dirty="0" err="1" smtClean="0"/>
              <a:t>binomcdf</a:t>
            </a:r>
            <a:r>
              <a:rPr lang="en-US" i="0" baseline="0" dirty="0" smtClean="0"/>
              <a:t> and label each of the inputs</a:t>
            </a:r>
          </a:p>
          <a:p>
            <a:pPr marL="228600" indent="-228600">
              <a:buAutoNum type="arabicPeriod"/>
            </a:pPr>
            <a:r>
              <a:rPr lang="en-US" i="0" baseline="0" dirty="0" smtClean="0"/>
              <a:t>IN CONTEXT!!!</a:t>
            </a:r>
            <a:endParaRPr lang="en-US" dirty="0"/>
          </a:p>
        </p:txBody>
      </p:sp>
      <p:sp>
        <p:nvSpPr>
          <p:cNvPr id="4" name="Slide Number Placeholder 3"/>
          <p:cNvSpPr>
            <a:spLocks noGrp="1"/>
          </p:cNvSpPr>
          <p:nvPr>
            <p:ph type="sldNum" sz="quarter" idx="10"/>
          </p:nvPr>
        </p:nvSpPr>
        <p:spPr/>
        <p:txBody>
          <a:bodyPr/>
          <a:lstStyle/>
          <a:p>
            <a:fld id="{C34C77DD-2D59-6D4F-8BC5-90425939A9EC}" type="slidenum">
              <a:rPr lang="en-US" smtClean="0"/>
              <a:t>51</a:t>
            </a:fld>
            <a:endParaRPr lang="en-US"/>
          </a:p>
        </p:txBody>
      </p:sp>
    </p:spTree>
    <p:extLst>
      <p:ext uri="{BB962C8B-B14F-4D97-AF65-F5344CB8AC3E}">
        <p14:creationId xmlns:p14="http://schemas.microsoft.com/office/powerpoint/2010/main" val="17326431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a:t>
            </a:r>
          </a:p>
          <a:p>
            <a:r>
              <a:rPr lang="en-US" dirty="0" smtClean="0"/>
              <a:t>a) State the distribution: Let X = the number of players who win a free lunch. There are 12 independent trials of the chance process, each with success probability</a:t>
            </a:r>
            <a:r>
              <a:rPr lang="en-US" baseline="0" dirty="0" smtClean="0"/>
              <a:t> of 4/52 (because there are 4 threes in a deck of 52 cards). So X has a binomial distribution with n = 12 and p = 4/52. We want to find P(X=2) </a:t>
            </a:r>
          </a:p>
          <a:p>
            <a:r>
              <a:rPr lang="en-US" dirty="0" smtClean="0"/>
              <a:t>Perform</a:t>
            </a:r>
            <a:r>
              <a:rPr lang="en-US" baseline="0" dirty="0" smtClean="0"/>
              <a:t> calculations: The binomial probability formula gives P(X=2) = (12C2)(4/52)</a:t>
            </a:r>
            <a:r>
              <a:rPr lang="en-US" baseline="30000" dirty="0" smtClean="0"/>
              <a:t>2</a:t>
            </a:r>
            <a:r>
              <a:rPr lang="en-US" baseline="0" dirty="0" smtClean="0"/>
              <a:t>(48/52)</a:t>
            </a:r>
            <a:r>
              <a:rPr lang="en-US" baseline="30000" dirty="0" smtClean="0"/>
              <a:t>10</a:t>
            </a:r>
            <a:r>
              <a:rPr lang="en-US" baseline="0" dirty="0" smtClean="0"/>
              <a:t> = 0.1754 ; The command </a:t>
            </a:r>
            <a:r>
              <a:rPr lang="en-US" baseline="0" dirty="0" err="1" smtClean="0"/>
              <a:t>binompdf</a:t>
            </a:r>
            <a:r>
              <a:rPr lang="en-US" baseline="0" dirty="0" smtClean="0"/>
              <a:t>(trials:12, p:4/52, x value 2) gives 0.1754. </a:t>
            </a:r>
          </a:p>
          <a:p>
            <a:r>
              <a:rPr lang="en-US" baseline="0" dirty="0" smtClean="0"/>
              <a:t>Answer: There is about a 17.5% probability that exactly 2 players will win a free lunch. </a:t>
            </a:r>
          </a:p>
          <a:p>
            <a:endParaRPr lang="en-US" baseline="0" dirty="0" smtClean="0"/>
          </a:p>
          <a:p>
            <a:r>
              <a:rPr lang="en-US" baseline="0" dirty="0" smtClean="0"/>
              <a:t>b) State: Let Y = the number of customers who win a free lunch. There are 250 independent trials of the chance process, each with success probability 4/52. So Y has a binomial distribution n = 250 and p=4/52. We want to find P(Y&lt;10). </a:t>
            </a:r>
          </a:p>
          <a:p>
            <a:r>
              <a:rPr lang="en-US" baseline="0" dirty="0" smtClean="0"/>
              <a:t>Perform: Given that each customer is numbered through 250, the values of Y that interest us are 0-9. (DON’T USE THE FORMULA IT’S TOO MUCH!) Therefore: </a:t>
            </a:r>
          </a:p>
          <a:p>
            <a:r>
              <a:rPr lang="en-US" baseline="0" dirty="0" smtClean="0"/>
              <a:t>P(Y &lt; 10) = P(Y</a:t>
            </a:r>
            <a:r>
              <a:rPr lang="en-US" u="sng" baseline="0" dirty="0" smtClean="0"/>
              <a:t>&lt;</a:t>
            </a:r>
            <a:r>
              <a:rPr lang="en-US" u="none" baseline="0" dirty="0" smtClean="0"/>
              <a:t>9) = </a:t>
            </a:r>
            <a:r>
              <a:rPr lang="en-US" u="none" baseline="0" dirty="0" err="1" smtClean="0"/>
              <a:t>binomcdf</a:t>
            </a:r>
            <a:r>
              <a:rPr lang="en-US" u="none" baseline="0" dirty="0" smtClean="0"/>
              <a:t>(trials:250, p:4/52, x value:9) = 0.00613. </a:t>
            </a:r>
          </a:p>
          <a:p>
            <a:r>
              <a:rPr lang="en-US" u="none" baseline="0" dirty="0" smtClean="0"/>
              <a:t>Answer: There is almost no chance that fewer than 10 customers will win a free lunch. If this actually happened, the customers should be suspicious about the restaurant’s claim!</a:t>
            </a:r>
            <a:endParaRPr lang="en-US" dirty="0"/>
          </a:p>
        </p:txBody>
      </p:sp>
      <p:sp>
        <p:nvSpPr>
          <p:cNvPr id="4" name="Slide Number Placeholder 3"/>
          <p:cNvSpPr>
            <a:spLocks noGrp="1"/>
          </p:cNvSpPr>
          <p:nvPr>
            <p:ph type="sldNum" sz="quarter" idx="10"/>
          </p:nvPr>
        </p:nvSpPr>
        <p:spPr/>
        <p:txBody>
          <a:bodyPr/>
          <a:lstStyle/>
          <a:p>
            <a:fld id="{C34C77DD-2D59-6D4F-8BC5-90425939A9EC}" type="slidenum">
              <a:rPr lang="en-US" smtClean="0"/>
              <a:t>53</a:t>
            </a:fld>
            <a:endParaRPr lang="en-US"/>
          </a:p>
        </p:txBody>
      </p:sp>
    </p:spTree>
    <p:extLst>
      <p:ext uri="{BB962C8B-B14F-4D97-AF65-F5344CB8AC3E}">
        <p14:creationId xmlns:p14="http://schemas.microsoft.com/office/powerpoint/2010/main" val="2195662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HW </a:t>
            </a:r>
            <a:r>
              <a:rPr lang="en-US" dirty="0" err="1" smtClean="0"/>
              <a:t>pg</a:t>
            </a:r>
            <a:r>
              <a:rPr lang="en-US" dirty="0" smtClean="0"/>
              <a:t> 441</a:t>
            </a:r>
            <a:r>
              <a:rPr lang="en-US" baseline="0" dirty="0" smtClean="0"/>
              <a:t> #8.1; </a:t>
            </a:r>
            <a:r>
              <a:rPr lang="en-US" baseline="0" dirty="0" err="1" smtClean="0"/>
              <a:t>pg</a:t>
            </a:r>
            <a:r>
              <a:rPr lang="en-US" baseline="0" dirty="0" smtClean="0"/>
              <a:t> 449#8.10, 8.12, 8.13 </a:t>
            </a:r>
            <a:endParaRPr lang="en-US" dirty="0"/>
          </a:p>
        </p:txBody>
      </p:sp>
      <p:sp>
        <p:nvSpPr>
          <p:cNvPr id="4" name="Slide Number Placeholder 3"/>
          <p:cNvSpPr>
            <a:spLocks noGrp="1"/>
          </p:cNvSpPr>
          <p:nvPr>
            <p:ph type="sldNum" sz="quarter" idx="10"/>
          </p:nvPr>
        </p:nvSpPr>
        <p:spPr/>
        <p:txBody>
          <a:bodyPr/>
          <a:lstStyle/>
          <a:p>
            <a:fld id="{C34C77DD-2D59-6D4F-8BC5-90425939A9EC}" type="slidenum">
              <a:rPr lang="en-US" smtClean="0"/>
              <a:t>54</a:t>
            </a:fld>
            <a:endParaRPr lang="en-US"/>
          </a:p>
        </p:txBody>
      </p:sp>
    </p:spTree>
    <p:extLst>
      <p:ext uri="{BB962C8B-B14F-4D97-AF65-F5344CB8AC3E}">
        <p14:creationId xmlns:p14="http://schemas.microsoft.com/office/powerpoint/2010/main" val="8803581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4C77DD-2D59-6D4F-8BC5-90425939A9EC}" type="slidenum">
              <a:rPr lang="en-US" smtClean="0"/>
              <a:t>55</a:t>
            </a:fld>
            <a:endParaRPr lang="en-US"/>
          </a:p>
        </p:txBody>
      </p:sp>
    </p:spTree>
    <p:extLst>
      <p:ext uri="{BB962C8B-B14F-4D97-AF65-F5344CB8AC3E}">
        <p14:creationId xmlns:p14="http://schemas.microsoft.com/office/powerpoint/2010/main" val="18987706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a:t>
            </a:r>
            <a:r>
              <a:rPr lang="en-US" baseline="-25000" dirty="0" smtClean="0"/>
              <a:t>x</a:t>
            </a:r>
            <a:r>
              <a:rPr lang="en-US" baseline="0" dirty="0" smtClean="0"/>
              <a:t> = np</a:t>
            </a:r>
          </a:p>
          <a:p>
            <a:r>
              <a:rPr lang="en-US" baseline="0" dirty="0" err="1" smtClean="0"/>
              <a:t>Sigma</a:t>
            </a:r>
            <a:r>
              <a:rPr lang="en-US" baseline="-25000" dirty="0" err="1" smtClean="0"/>
              <a:t>x</a:t>
            </a:r>
            <a:r>
              <a:rPr lang="en-US" baseline="0" dirty="0" smtClean="0"/>
              <a:t> = </a:t>
            </a:r>
            <a:r>
              <a:rPr lang="en-US" baseline="0" dirty="0" err="1" smtClean="0"/>
              <a:t>sqrt</a:t>
            </a:r>
            <a:r>
              <a:rPr lang="en-US" baseline="0" dirty="0" smtClean="0"/>
              <a:t>(np(1-p))</a:t>
            </a:r>
          </a:p>
          <a:p>
            <a:endParaRPr lang="en-US" baseline="0" dirty="0" smtClean="0"/>
          </a:p>
          <a:p>
            <a:r>
              <a:rPr lang="en-US" baseline="0" dirty="0" smtClean="0"/>
              <a:t>**These are on the formula sheet </a:t>
            </a:r>
            <a:endParaRPr lang="en-US" dirty="0"/>
          </a:p>
        </p:txBody>
      </p:sp>
      <p:sp>
        <p:nvSpPr>
          <p:cNvPr id="4" name="Slide Number Placeholder 3"/>
          <p:cNvSpPr>
            <a:spLocks noGrp="1"/>
          </p:cNvSpPr>
          <p:nvPr>
            <p:ph type="sldNum" sz="quarter" idx="10"/>
          </p:nvPr>
        </p:nvSpPr>
        <p:spPr/>
        <p:txBody>
          <a:bodyPr/>
          <a:lstStyle/>
          <a:p>
            <a:fld id="{C34C77DD-2D59-6D4F-8BC5-90425939A9EC}" type="slidenum">
              <a:rPr lang="en-US" smtClean="0"/>
              <a:t>56</a:t>
            </a:fld>
            <a:endParaRPr lang="en-US"/>
          </a:p>
        </p:txBody>
      </p:sp>
    </p:spTree>
    <p:extLst>
      <p:ext uri="{BB962C8B-B14F-4D97-AF65-F5344CB8AC3E}">
        <p14:creationId xmlns:p14="http://schemas.microsoft.com/office/powerpoint/2010/main" val="18717378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a:t>
            </a:r>
          </a:p>
          <a:p>
            <a:pPr marL="228600" indent="-228600">
              <a:buAutoNum type="alphaLcParenR"/>
            </a:pPr>
            <a:r>
              <a:rPr lang="en-US" dirty="0" smtClean="0"/>
              <a:t>Assuming that students were just guessing, the activity consisted of 21 repetitions of this chance process. Check</a:t>
            </a:r>
            <a:r>
              <a:rPr lang="en-US" baseline="0" dirty="0" smtClean="0"/>
              <a:t> the BINS: </a:t>
            </a:r>
          </a:p>
          <a:p>
            <a:pPr marL="0" indent="0">
              <a:buNone/>
            </a:pPr>
            <a:r>
              <a:rPr lang="en-US" baseline="0" dirty="0" smtClean="0"/>
              <a:t>	Binary? On each trial, “success” = correct identification; “failure” = incorrect identification</a:t>
            </a:r>
          </a:p>
          <a:p>
            <a:pPr marL="0" indent="0">
              <a:buNone/>
            </a:pPr>
            <a:r>
              <a:rPr lang="en-US" baseline="0" dirty="0" smtClean="0"/>
              <a:t>	Independent? One student’s result should tell us nothing about any other student’s result. </a:t>
            </a:r>
          </a:p>
          <a:p>
            <a:pPr marL="0" indent="0">
              <a:buNone/>
            </a:pPr>
            <a:r>
              <a:rPr lang="en-US" baseline="0" dirty="0" smtClean="0"/>
              <a:t>	Number? There were n= 21 trials </a:t>
            </a:r>
          </a:p>
          <a:p>
            <a:pPr marL="0" indent="0">
              <a:buNone/>
            </a:pPr>
            <a:r>
              <a:rPr lang="en-US" baseline="0" dirty="0" smtClean="0"/>
              <a:t>	Success? Each student had a p = 1/3 chance of guessing correctly</a:t>
            </a:r>
          </a:p>
          <a:p>
            <a:pPr marL="0" indent="0">
              <a:buNone/>
            </a:pPr>
            <a:r>
              <a:rPr lang="en-US" baseline="0" dirty="0" smtClean="0"/>
              <a:t>Because X is counting the number of successes in this binomial setting, it is a binomial random variable. </a:t>
            </a:r>
          </a:p>
          <a:p>
            <a:pPr marL="0" indent="0">
              <a:buNone/>
            </a:pPr>
            <a:r>
              <a:rPr lang="en-US" baseline="0" dirty="0" smtClean="0"/>
              <a:t>b) The mean of X is np = (21)(1/3) = 7 ; </a:t>
            </a:r>
            <a:r>
              <a:rPr lang="en-US" baseline="0" dirty="0" err="1" smtClean="0"/>
              <a:t>sigma</a:t>
            </a:r>
            <a:r>
              <a:rPr lang="en-US" baseline="-25000" dirty="0" err="1" smtClean="0"/>
              <a:t>x</a:t>
            </a:r>
            <a:r>
              <a:rPr lang="en-US" baseline="0" dirty="0" smtClean="0"/>
              <a:t> = </a:t>
            </a:r>
            <a:r>
              <a:rPr lang="en-US" baseline="0" dirty="0" err="1" smtClean="0"/>
              <a:t>sqrt</a:t>
            </a:r>
            <a:r>
              <a:rPr lang="en-US" baseline="0" dirty="0" smtClean="0"/>
              <a:t>(np(1-p)) = </a:t>
            </a:r>
            <a:r>
              <a:rPr lang="en-US" baseline="0" dirty="0" err="1" smtClean="0"/>
              <a:t>sqrt</a:t>
            </a:r>
            <a:r>
              <a:rPr lang="en-US" baseline="0" dirty="0" smtClean="0"/>
              <a:t>((21)(1/3)(2/3)) = 2.16</a:t>
            </a:r>
          </a:p>
          <a:p>
            <a:pPr marL="0" indent="0">
              <a:buNone/>
            </a:pPr>
            <a:r>
              <a:rPr lang="en-US" baseline="0" dirty="0" smtClean="0"/>
              <a:t>If the Activity were repeated many times with groups of 21 students who were just guessing, the average number of students who guess correctly would be about 7, and the number of correct identifications would </a:t>
            </a:r>
            <a:r>
              <a:rPr lang="en-US" baseline="0" dirty="0" err="1" smtClean="0"/>
              <a:t>tupically</a:t>
            </a:r>
            <a:r>
              <a:rPr lang="en-US" baseline="0" dirty="0" smtClean="0"/>
              <a:t> differ from 7 by about 2.16. </a:t>
            </a:r>
          </a:p>
          <a:p>
            <a:pPr marL="0" indent="0">
              <a:buNone/>
            </a:pPr>
            <a:endParaRPr lang="en-US" baseline="0" dirty="0" smtClean="0"/>
          </a:p>
          <a:p>
            <a:pPr marL="0" indent="0">
              <a:buNone/>
            </a:pPr>
            <a:r>
              <a:rPr lang="en-US" baseline="0" dirty="0" smtClean="0"/>
              <a:t>c) The class’s result corresponds to X=13, a value that’s nearly 3 standard deviations away from the mean. Therefore, P(X</a:t>
            </a:r>
            <a:r>
              <a:rPr lang="en-US" u="sng" baseline="0" dirty="0" smtClean="0"/>
              <a:t>&gt;</a:t>
            </a:r>
            <a:r>
              <a:rPr lang="en-US" u="none" baseline="0" dirty="0" smtClean="0"/>
              <a:t>13) = 1 </a:t>
            </a:r>
            <a:r>
              <a:rPr lang="mr-IN" u="none" baseline="0" dirty="0" smtClean="0"/>
              <a:t>–</a:t>
            </a:r>
            <a:r>
              <a:rPr lang="en-US" u="none" baseline="0" dirty="0" smtClean="0"/>
              <a:t> P(X</a:t>
            </a:r>
            <a:r>
              <a:rPr lang="en-US" u="sng" baseline="0" dirty="0" smtClean="0"/>
              <a:t>&lt;</a:t>
            </a:r>
            <a:r>
              <a:rPr lang="en-US" u="none" baseline="0" dirty="0" smtClean="0"/>
              <a:t>12). Using the calculator’s </a:t>
            </a:r>
            <a:r>
              <a:rPr lang="en-US" u="none" baseline="0" dirty="0" err="1" smtClean="0"/>
              <a:t>binomcdf</a:t>
            </a:r>
            <a:r>
              <a:rPr lang="en-US" u="none" baseline="0" dirty="0" smtClean="0"/>
              <a:t>(trials:21, p:1/3, x value:12) command: P(X</a:t>
            </a:r>
            <a:r>
              <a:rPr lang="en-US" u="sng" baseline="0" dirty="0" smtClean="0"/>
              <a:t>&gt;</a:t>
            </a:r>
            <a:r>
              <a:rPr lang="en-US" u="none" baseline="0" dirty="0" smtClean="0"/>
              <a:t>13) = 1 </a:t>
            </a:r>
            <a:r>
              <a:rPr lang="mr-IN" u="none" baseline="0" dirty="0" smtClean="0"/>
              <a:t>–</a:t>
            </a:r>
            <a:r>
              <a:rPr lang="en-US" u="none" baseline="0" dirty="0" smtClean="0"/>
              <a:t> 0.9932 = 0.0068. </a:t>
            </a:r>
          </a:p>
          <a:p>
            <a:pPr marL="0" indent="0">
              <a:buNone/>
            </a:pPr>
            <a:r>
              <a:rPr lang="en-US" u="none" baseline="0" dirty="0" smtClean="0"/>
              <a:t>The students had less than a 1% chance of getting so many right if they were all just guessing. This is strong evidence that some of the students in the class could tell bottled </a:t>
            </a:r>
            <a:r>
              <a:rPr lang="en-US" u="none" baseline="0" dirty="0" err="1" smtClean="0"/>
              <a:t>waer</a:t>
            </a:r>
            <a:r>
              <a:rPr lang="en-US" u="none" baseline="0" dirty="0" smtClean="0"/>
              <a:t> from tap water. s</a:t>
            </a:r>
            <a:endParaRPr lang="en-US" dirty="0"/>
          </a:p>
        </p:txBody>
      </p:sp>
      <p:sp>
        <p:nvSpPr>
          <p:cNvPr id="4" name="Slide Number Placeholder 3"/>
          <p:cNvSpPr>
            <a:spLocks noGrp="1"/>
          </p:cNvSpPr>
          <p:nvPr>
            <p:ph type="sldNum" sz="quarter" idx="10"/>
          </p:nvPr>
        </p:nvSpPr>
        <p:spPr/>
        <p:txBody>
          <a:bodyPr/>
          <a:lstStyle/>
          <a:p>
            <a:fld id="{C34C77DD-2D59-6D4F-8BC5-90425939A9EC}" type="slidenum">
              <a:rPr lang="en-US" smtClean="0"/>
              <a:t>58</a:t>
            </a:fld>
            <a:endParaRPr lang="en-US"/>
          </a:p>
        </p:txBody>
      </p:sp>
    </p:spTree>
    <p:extLst>
      <p:ext uri="{BB962C8B-B14F-4D97-AF65-F5344CB8AC3E}">
        <p14:creationId xmlns:p14="http://schemas.microsoft.com/office/powerpoint/2010/main" val="20379258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2</a:t>
            </a:r>
          </a:p>
          <a:p>
            <a:pPr marL="228600" indent="-228600">
              <a:buAutoNum type="arabicPeriod"/>
            </a:pPr>
            <a:r>
              <a:rPr lang="en-US" dirty="0" smtClean="0"/>
              <a:t>1.265</a:t>
            </a:r>
          </a:p>
          <a:p>
            <a:pPr marL="228600" indent="-228600">
              <a:buAutoNum type="arabicPeriod"/>
            </a:pPr>
            <a:r>
              <a:rPr lang="en-US" dirty="0" smtClean="0"/>
              <a:t>P(X&gt;2</a:t>
            </a:r>
            <a:r>
              <a:rPr lang="en-US" baseline="0" dirty="0" smtClean="0"/>
              <a:t> + 2(1.2665)) = P(X&gt;4.53) = 1 </a:t>
            </a:r>
            <a:r>
              <a:rPr lang="mr-IN" baseline="0" dirty="0" smtClean="0"/>
              <a:t>–</a:t>
            </a:r>
            <a:r>
              <a:rPr lang="en-US" baseline="0" dirty="0" smtClean="0"/>
              <a:t> P(X</a:t>
            </a:r>
            <a:r>
              <a:rPr lang="en-US" u="sng" baseline="0" dirty="0" smtClean="0"/>
              <a:t>&lt;</a:t>
            </a:r>
            <a:r>
              <a:rPr lang="en-US" u="none" baseline="0" dirty="0" smtClean="0"/>
              <a:t> 4) = 1 </a:t>
            </a:r>
            <a:r>
              <a:rPr lang="mr-IN" u="none" baseline="0" dirty="0" smtClean="0"/>
              <a:t>–</a:t>
            </a:r>
            <a:r>
              <a:rPr lang="en-US" u="none" baseline="0" dirty="0" smtClean="0"/>
              <a:t> 0.9672 = 0.0328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C34C77DD-2D59-6D4F-8BC5-90425939A9EC}" type="slidenum">
              <a:rPr lang="en-US" smtClean="0"/>
              <a:t>59</a:t>
            </a:fld>
            <a:endParaRPr lang="en-US"/>
          </a:p>
        </p:txBody>
      </p:sp>
    </p:spTree>
    <p:extLst>
      <p:ext uri="{BB962C8B-B14F-4D97-AF65-F5344CB8AC3E}">
        <p14:creationId xmlns:p14="http://schemas.microsoft.com/office/powerpoint/2010/main" val="3847609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 </a:t>
            </a:r>
            <a:r>
              <a:rPr lang="en-US" u="sng" dirty="0" smtClean="0"/>
              <a:t>&lt;</a:t>
            </a:r>
            <a:r>
              <a:rPr lang="en-US" u="none" dirty="0" smtClean="0"/>
              <a:t> (1/10)N</a:t>
            </a:r>
            <a:r>
              <a:rPr lang="en-US" u="none" baseline="0" dirty="0" smtClean="0"/>
              <a:t> </a:t>
            </a:r>
          </a:p>
          <a:p>
            <a:endParaRPr lang="en-US" u="none" baseline="0" dirty="0" smtClean="0"/>
          </a:p>
          <a:p>
            <a:r>
              <a:rPr lang="en-US" u="none" baseline="0" dirty="0" smtClean="0"/>
              <a:t>Solution: The managers are sampling without replacement when they do </a:t>
            </a:r>
            <a:r>
              <a:rPr lang="en-US" u="none" baseline="0" dirty="0" err="1" smtClean="0"/>
              <a:t>th</a:t>
            </a:r>
            <a:r>
              <a:rPr lang="en-US" u="none" baseline="0" dirty="0" smtClean="0"/>
              <a:t> </a:t>
            </a:r>
            <a:r>
              <a:rPr lang="en-US" u="none" baseline="0" dirty="0" err="1" smtClean="0"/>
              <a:t>elottery</a:t>
            </a:r>
            <a:r>
              <a:rPr lang="en-US" u="none" baseline="0" dirty="0" smtClean="0"/>
              <a:t>. There’s a 40% chance that the first pilot selected is a female. Once that person is chosen, the probability that the next pilot selected will be female is no longer 0.40. This calculation could be approximately correct if the success probability doesn’t change too much, and as long as we don’t sample more than 10% of the population. In this case, managers are sampling 1/3 of the population (8 out of 25), which is greater than 10%. This explains why the binomial probability is off from the correct answer. </a:t>
            </a:r>
            <a:endParaRPr lang="en-US" dirty="0"/>
          </a:p>
        </p:txBody>
      </p:sp>
      <p:sp>
        <p:nvSpPr>
          <p:cNvPr id="4" name="Slide Number Placeholder 3"/>
          <p:cNvSpPr>
            <a:spLocks noGrp="1"/>
          </p:cNvSpPr>
          <p:nvPr>
            <p:ph type="sldNum" sz="quarter" idx="10"/>
          </p:nvPr>
        </p:nvSpPr>
        <p:spPr/>
        <p:txBody>
          <a:bodyPr/>
          <a:lstStyle/>
          <a:p>
            <a:fld id="{C34C77DD-2D59-6D4F-8BC5-90425939A9EC}" type="slidenum">
              <a:rPr lang="en-US" smtClean="0"/>
              <a:t>61</a:t>
            </a:fld>
            <a:endParaRPr lang="en-US"/>
          </a:p>
        </p:txBody>
      </p:sp>
    </p:spTree>
    <p:extLst>
      <p:ext uri="{BB962C8B-B14F-4D97-AF65-F5344CB8AC3E}">
        <p14:creationId xmlns:p14="http://schemas.microsoft.com/office/powerpoint/2010/main" val="5017077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Mean:</a:t>
            </a:r>
            <a:r>
              <a:rPr lang="en-US" baseline="0" dirty="0" smtClean="0"/>
              <a:t> mu(x) = np and SD: sigma(x) = </a:t>
            </a:r>
            <a:r>
              <a:rPr lang="en-US" baseline="0" dirty="0" err="1" smtClean="0"/>
              <a:t>sqrt</a:t>
            </a:r>
            <a:r>
              <a:rPr lang="en-US" baseline="0" dirty="0" smtClean="0"/>
              <a:t>(np(1-p))</a:t>
            </a:r>
          </a:p>
          <a:p>
            <a:r>
              <a:rPr lang="en-US" dirty="0" smtClean="0"/>
              <a:t>np </a:t>
            </a:r>
            <a:r>
              <a:rPr lang="en-US" u="sng" dirty="0" smtClean="0"/>
              <a:t>&gt;</a:t>
            </a:r>
            <a:r>
              <a:rPr lang="en-US" u="none" dirty="0" smtClean="0"/>
              <a:t>10 and n(1-p)</a:t>
            </a:r>
            <a:r>
              <a:rPr lang="en-US" u="sng" dirty="0" smtClean="0"/>
              <a:t>&gt;</a:t>
            </a:r>
            <a:r>
              <a:rPr lang="en-US" u="none" dirty="0" smtClean="0"/>
              <a:t>10</a:t>
            </a:r>
          </a:p>
          <a:p>
            <a:endParaRPr lang="en-US" dirty="0"/>
          </a:p>
        </p:txBody>
      </p:sp>
      <p:sp>
        <p:nvSpPr>
          <p:cNvPr id="4" name="Slide Number Placeholder 3"/>
          <p:cNvSpPr>
            <a:spLocks noGrp="1"/>
          </p:cNvSpPr>
          <p:nvPr>
            <p:ph type="sldNum" sz="quarter" idx="10"/>
          </p:nvPr>
        </p:nvSpPr>
        <p:spPr/>
        <p:txBody>
          <a:bodyPr/>
          <a:lstStyle/>
          <a:p>
            <a:fld id="{C34C77DD-2D59-6D4F-8BC5-90425939A9EC}" type="slidenum">
              <a:rPr lang="en-US" smtClean="0"/>
              <a:t>62</a:t>
            </a:fld>
            <a:endParaRPr lang="en-US"/>
          </a:p>
        </p:txBody>
      </p:sp>
    </p:spTree>
    <p:extLst>
      <p:ext uri="{BB962C8B-B14F-4D97-AF65-F5344CB8AC3E}">
        <p14:creationId xmlns:p14="http://schemas.microsoft.com/office/powerpoint/2010/main" val="857494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a:t>
            </a:r>
          </a:p>
          <a:p>
            <a:pPr marL="228600" indent="-228600">
              <a:buAutoNum type="alphaLcParenR"/>
            </a:pPr>
            <a:r>
              <a:rPr lang="en-US" baseline="0" dirty="0" smtClean="0"/>
              <a:t>The probabilities are all between 0 and 1, and they add up to 1. So this is a legitimate probability distribution. </a:t>
            </a:r>
          </a:p>
          <a:p>
            <a:pPr marL="228600" indent="-228600">
              <a:buAutoNum type="alphaLcParenR"/>
            </a:pPr>
            <a:r>
              <a:rPr lang="en-US" baseline="0" dirty="0" smtClean="0"/>
              <a:t>Histogram is skewed left and single-peaked. From the probability distribution, we see that the median is 8. Apgar scores vary from 0 to 10, but most received scores between 4 and 10. </a:t>
            </a:r>
          </a:p>
          <a:p>
            <a:pPr marL="228600" indent="-228600">
              <a:buAutoNum type="alphaLcParenR"/>
            </a:pPr>
            <a:r>
              <a:rPr lang="en-US" baseline="0" dirty="0" smtClean="0"/>
              <a:t>The probability of choosing a healthy baby is P(X</a:t>
            </a:r>
            <a:r>
              <a:rPr lang="en-US" u="sng" baseline="0" dirty="0" smtClean="0"/>
              <a:t>&gt;</a:t>
            </a:r>
            <a:r>
              <a:rPr lang="en-US" u="none" baseline="0" dirty="0" smtClean="0"/>
              <a:t> 7) = P(X=7,8,9,10) = .099+.319+.437+.053 = .908</a:t>
            </a:r>
          </a:p>
          <a:p>
            <a:pPr marL="0" indent="0">
              <a:buNone/>
            </a:pPr>
            <a:r>
              <a:rPr lang="en-US" u="none" baseline="0" dirty="0" smtClean="0"/>
              <a:t>Summary: There’s a 91% chance of randomly choosing a healthy baby. </a:t>
            </a:r>
          </a:p>
          <a:p>
            <a:pPr marL="0" indent="0">
              <a:buNone/>
            </a:pPr>
            <a:endParaRPr lang="en-US" u="none" baseline="0" dirty="0" smtClean="0"/>
          </a:p>
          <a:p>
            <a:pPr marL="0" indent="0">
              <a:buNone/>
            </a:pPr>
            <a:r>
              <a:rPr lang="en-US" u="none" baseline="0" dirty="0" smtClean="0"/>
              <a:t>**NOTE: The probability of </a:t>
            </a:r>
            <a:r>
              <a:rPr lang="en-US" u="sng" baseline="0" dirty="0" smtClean="0"/>
              <a:t>&gt;</a:t>
            </a:r>
            <a:r>
              <a:rPr lang="en-US" u="none" baseline="0" dirty="0" smtClean="0"/>
              <a:t>7 is NOT the same as strictly &gt;7! Be sure the read carefully what the problem wants! </a:t>
            </a:r>
            <a:endParaRPr lang="en-US" dirty="0"/>
          </a:p>
        </p:txBody>
      </p:sp>
      <p:sp>
        <p:nvSpPr>
          <p:cNvPr id="4" name="Slide Number Placeholder 3"/>
          <p:cNvSpPr>
            <a:spLocks noGrp="1"/>
          </p:cNvSpPr>
          <p:nvPr>
            <p:ph type="sldNum" sz="quarter" idx="10"/>
          </p:nvPr>
        </p:nvSpPr>
        <p:spPr/>
        <p:txBody>
          <a:bodyPr/>
          <a:lstStyle/>
          <a:p>
            <a:fld id="{C34C77DD-2D59-6D4F-8BC5-90425939A9EC}" type="slidenum">
              <a:rPr lang="en-US" smtClean="0"/>
              <a:t>6</a:t>
            </a:fld>
            <a:endParaRPr lang="en-US"/>
          </a:p>
        </p:txBody>
      </p:sp>
    </p:spTree>
    <p:extLst>
      <p:ext uri="{BB962C8B-B14F-4D97-AF65-F5344CB8AC3E}">
        <p14:creationId xmlns:p14="http://schemas.microsoft.com/office/powerpoint/2010/main" val="7134855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arenR"/>
            </a:pPr>
            <a:r>
              <a:rPr lang="en-US" dirty="0" smtClean="0"/>
              <a:t>Check BINS</a:t>
            </a:r>
            <a:r>
              <a:rPr lang="en-US" baseline="0" dirty="0" smtClean="0"/>
              <a:t> </a:t>
            </a:r>
            <a:r>
              <a:rPr lang="mr-IN" baseline="0" dirty="0" smtClean="0"/>
              <a:t>–</a:t>
            </a:r>
            <a:r>
              <a:rPr lang="en-US" baseline="0" dirty="0" smtClean="0"/>
              <a:t> B: Binary? Success = agree, failure = don’t agree; I: Independent? Trials are not independent: the conditional probability of a success changes due to the sampling without replacement. But the 10% condition is met because 2500 people is much less than 10% of all US adult residents; N: Number? There are n=2500 trials of this chance process; Success? There is the same probability of selected an adult who agrees on each trial: p=.6. So the number in our sample who agree that shopping is frustrating is a random variable X having roughly the binomial distribution n=2500 and p=.6 </a:t>
            </a:r>
          </a:p>
          <a:p>
            <a:pPr marL="228600" indent="-228600">
              <a:buAutoNum type="alphaLcParenR"/>
            </a:pPr>
            <a:r>
              <a:rPr lang="en-US" baseline="0" dirty="0" smtClean="0"/>
              <a:t>We need to check the Large Counts condition. Because np=2500(.6) = 1500 and n(1-p)=2500(.4) = 1000 are bot at least 10, we should be safe using the Normal approximation. (goes back to SOCS </a:t>
            </a:r>
            <a:r>
              <a:rPr lang="mr-IN" baseline="0" dirty="0" smtClean="0"/>
              <a:t>–</a:t>
            </a:r>
            <a:r>
              <a:rPr lang="en-US" baseline="0" dirty="0" smtClean="0"/>
              <a:t> if there are so few data values, it’s hard to say if something is truly normal) </a:t>
            </a:r>
          </a:p>
          <a:p>
            <a:pPr marL="228600" indent="-228600">
              <a:buAutoNum type="alphaLcParenR"/>
            </a:pPr>
            <a:r>
              <a:rPr lang="en-US" baseline="0" dirty="0" smtClean="0"/>
              <a:t>We will assume that X has the normal distribution with the same mean and standard deviation as the binomial distribution: </a:t>
            </a:r>
          </a:p>
          <a:p>
            <a:pPr marL="0" indent="0">
              <a:buNone/>
            </a:pPr>
            <a:r>
              <a:rPr lang="en-US" baseline="0" dirty="0" smtClean="0"/>
              <a:t>Mu = np = 2500(.6) = 1500 and sigma = </a:t>
            </a:r>
            <a:r>
              <a:rPr lang="en-US" baseline="0" dirty="0" err="1" smtClean="0"/>
              <a:t>sqrt</a:t>
            </a:r>
            <a:r>
              <a:rPr lang="en-US" baseline="0" dirty="0" smtClean="0"/>
              <a:t>(np(1-p)) = </a:t>
            </a:r>
            <a:r>
              <a:rPr lang="en-US" baseline="0" dirty="0" err="1" smtClean="0"/>
              <a:t>sqrt</a:t>
            </a:r>
            <a:r>
              <a:rPr lang="en-US" baseline="0" dirty="0" smtClean="0"/>
              <a:t>(2500(0.6)(0.4)) = 24.49. </a:t>
            </a:r>
          </a:p>
          <a:p>
            <a:pPr marL="0" indent="0">
              <a:buNone/>
            </a:pPr>
            <a:r>
              <a:rPr lang="en-US" baseline="0" dirty="0" smtClean="0"/>
              <a:t>We want to find P(X</a:t>
            </a:r>
            <a:r>
              <a:rPr lang="en-US" u="sng" baseline="0" dirty="0" smtClean="0"/>
              <a:t>&gt;</a:t>
            </a:r>
            <a:r>
              <a:rPr lang="en-US" u="none" baseline="0" dirty="0" smtClean="0"/>
              <a:t>1520). Standardizing the boundary value gives z = 1520 </a:t>
            </a:r>
            <a:r>
              <a:rPr lang="mr-IN" u="none" baseline="0" dirty="0" smtClean="0"/>
              <a:t>–</a:t>
            </a:r>
            <a:r>
              <a:rPr lang="en-US" u="none" baseline="0" dirty="0" smtClean="0"/>
              <a:t> 1500/24.49 = 0.82. Using Table A, the probability we want is P(Z</a:t>
            </a:r>
            <a:r>
              <a:rPr lang="en-US" u="sng" baseline="0" dirty="0" smtClean="0"/>
              <a:t>&gt;</a:t>
            </a:r>
            <a:r>
              <a:rPr lang="en-US" u="none" baseline="0" dirty="0" smtClean="0"/>
              <a:t>.82) = 1 </a:t>
            </a:r>
            <a:r>
              <a:rPr lang="mr-IN" u="none" baseline="0" dirty="0" smtClean="0"/>
              <a:t>–</a:t>
            </a:r>
            <a:r>
              <a:rPr lang="en-US" u="none" baseline="0" dirty="0" smtClean="0"/>
              <a:t> 0.7939 = 0.2061. </a:t>
            </a:r>
          </a:p>
          <a:p>
            <a:pPr marL="0" indent="0">
              <a:buNone/>
            </a:pPr>
            <a:r>
              <a:rPr lang="en-US" u="none" baseline="0" dirty="0" smtClean="0"/>
              <a:t>There is about a 21% chance of getting a sample in which 1520 or more agree with the statement. </a:t>
            </a:r>
            <a:endParaRPr lang="en-US" baseline="0" dirty="0" smtClean="0"/>
          </a:p>
        </p:txBody>
      </p:sp>
      <p:sp>
        <p:nvSpPr>
          <p:cNvPr id="4" name="Slide Number Placeholder 3"/>
          <p:cNvSpPr>
            <a:spLocks noGrp="1"/>
          </p:cNvSpPr>
          <p:nvPr>
            <p:ph type="sldNum" sz="quarter" idx="10"/>
          </p:nvPr>
        </p:nvSpPr>
        <p:spPr/>
        <p:txBody>
          <a:bodyPr/>
          <a:lstStyle/>
          <a:p>
            <a:fld id="{C34C77DD-2D59-6D4F-8BC5-90425939A9EC}" type="slidenum">
              <a:rPr lang="en-US" smtClean="0"/>
              <a:t>64</a:t>
            </a:fld>
            <a:endParaRPr lang="en-US"/>
          </a:p>
        </p:txBody>
      </p:sp>
    </p:spTree>
    <p:extLst>
      <p:ext uri="{BB962C8B-B14F-4D97-AF65-F5344CB8AC3E}">
        <p14:creationId xmlns:p14="http://schemas.microsoft.com/office/powerpoint/2010/main" val="2284959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 has infinite possibilities </a:t>
            </a:r>
          </a:p>
          <a:p>
            <a:endParaRPr lang="en-US" dirty="0" smtClean="0"/>
          </a:p>
          <a:p>
            <a:r>
              <a:rPr lang="en-US" dirty="0" smtClean="0"/>
              <a:t>Formula:</a:t>
            </a:r>
            <a:r>
              <a:rPr lang="en-US" baseline="0" dirty="0" smtClean="0"/>
              <a:t> P(Y=k) = (1-p)</a:t>
            </a:r>
            <a:r>
              <a:rPr lang="en-US" baseline="30000" dirty="0" smtClean="0"/>
              <a:t>k-1</a:t>
            </a:r>
            <a:r>
              <a:rPr lang="en-US" baseline="0" dirty="0" smtClean="0"/>
              <a:t>p</a:t>
            </a:r>
          </a:p>
          <a:p>
            <a:r>
              <a:rPr lang="en-US" baseline="0" dirty="0" smtClean="0"/>
              <a:t> - it’s like calculating the probability that all the people before you got it wrong, now it’s your turn to get it right (with the probability of success) </a:t>
            </a:r>
            <a:endParaRPr lang="en-US" dirty="0" smtClean="0"/>
          </a:p>
          <a:p>
            <a:endParaRPr lang="en-US" dirty="0" smtClean="0"/>
          </a:p>
          <a:p>
            <a:r>
              <a:rPr lang="en-US" dirty="0" smtClean="0"/>
              <a:t>**</a:t>
            </a:r>
          </a:p>
          <a:p>
            <a:r>
              <a:rPr lang="en-US" dirty="0" smtClean="0"/>
              <a:t>Play lucky day</a:t>
            </a:r>
            <a:r>
              <a:rPr lang="en-US" baseline="0" dirty="0" smtClean="0"/>
              <a:t> game </a:t>
            </a:r>
            <a:r>
              <a:rPr lang="en-US" baseline="0" dirty="0" err="1" smtClean="0"/>
              <a:t>pg</a:t>
            </a:r>
            <a:r>
              <a:rPr lang="en-US" baseline="0" dirty="0" smtClean="0"/>
              <a:t> 405 </a:t>
            </a:r>
            <a:endParaRPr lang="en-US" dirty="0"/>
          </a:p>
        </p:txBody>
      </p:sp>
      <p:sp>
        <p:nvSpPr>
          <p:cNvPr id="4" name="Slide Number Placeholder 3"/>
          <p:cNvSpPr>
            <a:spLocks noGrp="1"/>
          </p:cNvSpPr>
          <p:nvPr>
            <p:ph type="sldNum" sz="quarter" idx="10"/>
          </p:nvPr>
        </p:nvSpPr>
        <p:spPr/>
        <p:txBody>
          <a:bodyPr/>
          <a:lstStyle/>
          <a:p>
            <a:fld id="{C34C77DD-2D59-6D4F-8BC5-90425939A9EC}" type="slidenum">
              <a:rPr lang="en-US" smtClean="0"/>
              <a:t>65</a:t>
            </a:fld>
            <a:endParaRPr lang="en-US"/>
          </a:p>
        </p:txBody>
      </p:sp>
    </p:spTree>
    <p:extLst>
      <p:ext uri="{BB962C8B-B14F-4D97-AF65-F5344CB8AC3E}">
        <p14:creationId xmlns:p14="http://schemas.microsoft.com/office/powerpoint/2010/main" val="16051281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arenR"/>
            </a:pPr>
            <a:r>
              <a:rPr lang="en-US" dirty="0" smtClean="0"/>
              <a:t>P(Y=10)</a:t>
            </a:r>
            <a:r>
              <a:rPr lang="en-US" baseline="0" dirty="0" smtClean="0"/>
              <a:t> = (6/7)</a:t>
            </a:r>
            <a:r>
              <a:rPr lang="en-US" baseline="30000" dirty="0" smtClean="0"/>
              <a:t>9</a:t>
            </a:r>
            <a:r>
              <a:rPr lang="en-US" baseline="0" dirty="0" smtClean="0"/>
              <a:t>(1/7) = 0.0357</a:t>
            </a:r>
          </a:p>
          <a:p>
            <a:pPr marL="228600" indent="-228600">
              <a:buAutoNum type="alphaLcParenR"/>
            </a:pPr>
            <a:r>
              <a:rPr lang="en-US" baseline="0" dirty="0" smtClean="0"/>
              <a:t>P(Y&lt;10) = P(Y=1) + P(Y=2) + P(Y=3)</a:t>
            </a:r>
            <a:r>
              <a:rPr lang="mr-IN" baseline="0" dirty="0" smtClean="0"/>
              <a:t>…</a:t>
            </a:r>
            <a:r>
              <a:rPr lang="en-US" baseline="0" dirty="0" smtClean="0"/>
              <a:t>+ P(Y=10) = (1/7) + (6/7)</a:t>
            </a:r>
            <a:r>
              <a:rPr lang="en-US" baseline="30000" dirty="0" smtClean="0"/>
              <a:t>1</a:t>
            </a:r>
            <a:r>
              <a:rPr lang="en-US" baseline="0" dirty="0" smtClean="0"/>
              <a:t>(1/7) + (6/7)</a:t>
            </a:r>
            <a:r>
              <a:rPr lang="en-US" baseline="30000" dirty="0" smtClean="0"/>
              <a:t>2</a:t>
            </a:r>
            <a:r>
              <a:rPr lang="en-US" baseline="0" dirty="0" smtClean="0"/>
              <a:t>(1/7) + </a:t>
            </a:r>
            <a:r>
              <a:rPr lang="mr-IN" baseline="0" dirty="0" smtClean="0"/>
              <a:t>…</a:t>
            </a:r>
            <a:r>
              <a:rPr lang="en-US" baseline="0" dirty="0" smtClean="0"/>
              <a:t> + (6/7)</a:t>
            </a:r>
            <a:r>
              <a:rPr lang="en-US" baseline="30000" dirty="0" smtClean="0"/>
              <a:t>8</a:t>
            </a:r>
            <a:r>
              <a:rPr lang="en-US" baseline="0" dirty="0" smtClean="0"/>
              <a:t>(1/7) = 0.7503. There’s about a 75% chance that the class will get less homework by playing the Lucky Day game  </a:t>
            </a:r>
            <a:endParaRPr lang="en-US" dirty="0"/>
          </a:p>
        </p:txBody>
      </p:sp>
      <p:sp>
        <p:nvSpPr>
          <p:cNvPr id="4" name="Slide Number Placeholder 3"/>
          <p:cNvSpPr>
            <a:spLocks noGrp="1"/>
          </p:cNvSpPr>
          <p:nvPr>
            <p:ph type="sldNum" sz="quarter" idx="10"/>
          </p:nvPr>
        </p:nvSpPr>
        <p:spPr/>
        <p:txBody>
          <a:bodyPr/>
          <a:lstStyle/>
          <a:p>
            <a:fld id="{C34C77DD-2D59-6D4F-8BC5-90425939A9EC}" type="slidenum">
              <a:rPr lang="en-US" smtClean="0"/>
              <a:t>66</a:t>
            </a:fld>
            <a:endParaRPr lang="en-US"/>
          </a:p>
        </p:txBody>
      </p:sp>
    </p:spTree>
    <p:extLst>
      <p:ext uri="{BB962C8B-B14F-4D97-AF65-F5344CB8AC3E}">
        <p14:creationId xmlns:p14="http://schemas.microsoft.com/office/powerpoint/2010/main" val="12076503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Pdf computes =k</a:t>
            </a:r>
            <a:r>
              <a:rPr lang="en-US" baseline="0" dirty="0" smtClean="0"/>
              <a:t> trials of success</a:t>
            </a:r>
          </a:p>
          <a:p>
            <a:r>
              <a:rPr lang="en-US" baseline="0" dirty="0" err="1" smtClean="0"/>
              <a:t>Cdf</a:t>
            </a:r>
            <a:r>
              <a:rPr lang="en-US" baseline="0" dirty="0" smtClean="0"/>
              <a:t> computes </a:t>
            </a:r>
            <a:r>
              <a:rPr lang="en-US" u="sng" baseline="0" dirty="0" smtClean="0"/>
              <a:t>&lt;</a:t>
            </a:r>
            <a:r>
              <a:rPr lang="en-US" u="none" baseline="0" dirty="0" smtClean="0"/>
              <a:t>k trials of success </a:t>
            </a:r>
            <a:endParaRPr lang="en-US" dirty="0" smtClean="0"/>
          </a:p>
        </p:txBody>
      </p:sp>
      <p:sp>
        <p:nvSpPr>
          <p:cNvPr id="4" name="Slide Number Placeholder 3"/>
          <p:cNvSpPr>
            <a:spLocks noGrp="1"/>
          </p:cNvSpPr>
          <p:nvPr>
            <p:ph type="sldNum" sz="quarter" idx="10"/>
          </p:nvPr>
        </p:nvSpPr>
        <p:spPr/>
        <p:txBody>
          <a:bodyPr/>
          <a:lstStyle/>
          <a:p>
            <a:fld id="{C34C77DD-2D59-6D4F-8BC5-90425939A9EC}" type="slidenum">
              <a:rPr lang="en-US" smtClean="0"/>
              <a:t>67</a:t>
            </a:fld>
            <a:endParaRPr lang="en-US"/>
          </a:p>
        </p:txBody>
      </p:sp>
    </p:spTree>
    <p:extLst>
      <p:ext uri="{BB962C8B-B14F-4D97-AF65-F5344CB8AC3E}">
        <p14:creationId xmlns:p14="http://schemas.microsoft.com/office/powerpoint/2010/main" val="5005259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Mu(y) = E(Y) = 1/</a:t>
            </a:r>
            <a:r>
              <a:rPr lang="en-US" i="1" dirty="0" smtClean="0"/>
              <a:t>p</a:t>
            </a:r>
            <a:r>
              <a:rPr lang="en-US" i="0" baseline="0" dirty="0" smtClean="0"/>
              <a:t> </a:t>
            </a:r>
            <a:r>
              <a:rPr lang="en-US" i="0" baseline="0" dirty="0" smtClean="0">
                <a:sym typeface="Wingdings"/>
              </a:rPr>
              <a:t> the expected number of trial required to get the first success. **NOT on the exam!!!* </a:t>
            </a:r>
          </a:p>
          <a:p>
            <a:endParaRPr lang="en-US" i="0" baseline="0" dirty="0" smtClean="0">
              <a:sym typeface="Wingdings"/>
            </a:endParaRPr>
          </a:p>
          <a:p>
            <a:endParaRPr lang="en-US" dirty="0"/>
          </a:p>
        </p:txBody>
      </p:sp>
      <p:sp>
        <p:nvSpPr>
          <p:cNvPr id="4" name="Slide Number Placeholder 3"/>
          <p:cNvSpPr>
            <a:spLocks noGrp="1"/>
          </p:cNvSpPr>
          <p:nvPr>
            <p:ph type="sldNum" sz="quarter" idx="10"/>
          </p:nvPr>
        </p:nvSpPr>
        <p:spPr/>
        <p:txBody>
          <a:bodyPr/>
          <a:lstStyle/>
          <a:p>
            <a:fld id="{C34C77DD-2D59-6D4F-8BC5-90425939A9EC}" type="slidenum">
              <a:rPr lang="en-US" smtClean="0"/>
              <a:t>68</a:t>
            </a:fld>
            <a:endParaRPr lang="en-US"/>
          </a:p>
        </p:txBody>
      </p:sp>
    </p:spTree>
    <p:extLst>
      <p:ext uri="{BB962C8B-B14F-4D97-AF65-F5344CB8AC3E}">
        <p14:creationId xmlns:p14="http://schemas.microsoft.com/office/powerpoint/2010/main" val="11646414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Die rolls are independent, the probability of getting doubles is the same on each roll (1/6), and we are repeating the chance process until we get a success (doubles). </a:t>
            </a:r>
          </a:p>
          <a:p>
            <a:pPr marL="228600" indent="-228600">
              <a:buAutoNum type="arabicPeriod"/>
            </a:pPr>
            <a:r>
              <a:rPr lang="en-US" baseline="0" dirty="0" smtClean="0"/>
              <a:t>P(T=3) = (5/6)</a:t>
            </a:r>
            <a:r>
              <a:rPr lang="en-US" baseline="30000" dirty="0" smtClean="0"/>
              <a:t>2</a:t>
            </a:r>
            <a:r>
              <a:rPr lang="en-US" baseline="0" dirty="0" smtClean="0"/>
              <a:t>(1/6) = 0.1157. There is a 11.57% chance that you will get the first set of doubles on the third roll of the dice. </a:t>
            </a:r>
          </a:p>
          <a:p>
            <a:pPr marL="228600" indent="-228600">
              <a:buAutoNum type="arabicPeriod"/>
            </a:pPr>
            <a:r>
              <a:rPr lang="en-US" baseline="0" dirty="0" smtClean="0"/>
              <a:t>P(T</a:t>
            </a:r>
            <a:r>
              <a:rPr lang="en-US" u="sng" baseline="0" dirty="0" smtClean="0"/>
              <a:t>&lt;</a:t>
            </a:r>
            <a:r>
              <a:rPr lang="en-US" u="none" baseline="0" dirty="0" smtClean="0"/>
              <a:t>3) = (1/6) + (5/6)(1/6) + (5/6)</a:t>
            </a:r>
            <a:r>
              <a:rPr lang="en-US" u="none" baseline="30000" dirty="0" smtClean="0"/>
              <a:t>2</a:t>
            </a:r>
            <a:r>
              <a:rPr lang="en-US" u="none" baseline="0" dirty="0" smtClean="0"/>
              <a:t>(1/6) = 0.4213. </a:t>
            </a:r>
            <a:r>
              <a:rPr lang="en-US" u="none" baseline="0" smtClean="0"/>
              <a:t>There’s a 42.13% chance you’ll get out of jail free. </a:t>
            </a:r>
          </a:p>
          <a:p>
            <a:pPr marL="228600" indent="-228600">
              <a:buAutoNum type="arabicPeriod"/>
            </a:pPr>
            <a:endParaRPr lang="en-US" baseline="0" smtClean="0"/>
          </a:p>
        </p:txBody>
      </p:sp>
      <p:sp>
        <p:nvSpPr>
          <p:cNvPr id="4" name="Slide Number Placeholder 3"/>
          <p:cNvSpPr>
            <a:spLocks noGrp="1"/>
          </p:cNvSpPr>
          <p:nvPr>
            <p:ph type="sldNum" sz="quarter" idx="10"/>
          </p:nvPr>
        </p:nvSpPr>
        <p:spPr/>
        <p:txBody>
          <a:bodyPr/>
          <a:lstStyle/>
          <a:p>
            <a:fld id="{C34C77DD-2D59-6D4F-8BC5-90425939A9EC}" type="slidenum">
              <a:rPr lang="en-US" smtClean="0"/>
              <a:t>69</a:t>
            </a:fld>
            <a:endParaRPr lang="en-US"/>
          </a:p>
        </p:txBody>
      </p:sp>
    </p:spTree>
    <p:extLst>
      <p:ext uri="{BB962C8B-B14F-4D97-AF65-F5344CB8AC3E}">
        <p14:creationId xmlns:p14="http://schemas.microsoft.com/office/powerpoint/2010/main" val="1327880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“It’s like a long-run average outcome” </a:t>
                </a:r>
              </a:p>
              <a:p>
                <a:endParaRPr lang="en-US" dirty="0" smtClean="0"/>
              </a:p>
              <a:p>
                <a:r>
                  <a:rPr lang="en-US" dirty="0" smtClean="0"/>
                  <a:t>Def: Suppose that X is a discrete random variable with probability distribution (draw table). To find the mean (expected value) of X, multiply</a:t>
                </a:r>
                <a:r>
                  <a:rPr lang="en-US" baseline="0" dirty="0" smtClean="0"/>
                  <a:t> each possible value by its probability, then add all the products. </a:t>
                </a:r>
                <a14:m>
                  <m:oMath xmlns:m="http://schemas.openxmlformats.org/officeDocument/2006/math">
                    <m:sSub>
                      <m:sSubPr>
                        <m:ctrlPr>
                          <a:rPr lang="en-US" i="1" smtClean="0">
                            <a:latin typeface="Cambria Math" charset="0"/>
                            <a:ea typeface="Cambria Math" charset="0"/>
                            <a:cs typeface="Cambria Math" charset="0"/>
                          </a:rPr>
                        </m:ctrlPr>
                      </m:sSubPr>
                      <m:e>
                        <m:r>
                          <a:rPr lang="en-US" i="1" smtClean="0">
                            <a:latin typeface="Cambria Math" charset="0"/>
                            <a:ea typeface="Cambria Math" charset="0"/>
                            <a:cs typeface="Cambria Math" charset="0"/>
                          </a:rPr>
                          <m:t>𝜇</m:t>
                        </m:r>
                      </m:e>
                      <m:sub>
                        <m:r>
                          <a:rPr lang="en-US" b="0" i="1" smtClean="0">
                            <a:latin typeface="Cambria Math" charset="0"/>
                            <a:ea typeface="Cambria Math" charset="0"/>
                            <a:cs typeface="Cambria Math" charset="0"/>
                          </a:rPr>
                          <m:t>𝑋</m:t>
                        </m:r>
                      </m:sub>
                    </m:sSub>
                  </m:oMath>
                </a14:m>
                <a:r>
                  <a:rPr lang="en-US" dirty="0" smtClean="0"/>
                  <a:t> = E(X)</a:t>
                </a:r>
                <a:r>
                  <a:rPr lang="en-US" baseline="0" dirty="0" smtClean="0"/>
                  <a:t> = </a:t>
                </a:r>
                <a:r>
                  <a:rPr lang="en-US" baseline="0" dirty="0" err="1" smtClean="0"/>
                  <a:t>x</a:t>
                </a:r>
                <a:r>
                  <a:rPr lang="en-US" baseline="-25000" dirty="0" err="1" smtClean="0"/>
                  <a:t>i</a:t>
                </a:r>
                <a:r>
                  <a:rPr lang="en-US" baseline="0" dirty="0" err="1" smtClean="0"/>
                  <a:t>p</a:t>
                </a:r>
                <a:r>
                  <a:rPr lang="en-US" baseline="-25000" dirty="0" err="1" smtClean="0"/>
                  <a:t>i</a:t>
                </a:r>
                <a:r>
                  <a:rPr lang="en-US" baseline="0" dirty="0" smtClean="0"/>
                  <a:t> + x</a:t>
                </a:r>
                <a:r>
                  <a:rPr lang="en-US" baseline="-25000" dirty="0" smtClean="0"/>
                  <a:t>2</a:t>
                </a:r>
                <a:r>
                  <a:rPr lang="en-US" baseline="0" dirty="0" smtClean="0"/>
                  <a:t>p</a:t>
                </a:r>
                <a:r>
                  <a:rPr lang="en-US" baseline="-25000" dirty="0" smtClean="0"/>
                  <a:t>2</a:t>
                </a:r>
                <a:r>
                  <a:rPr lang="en-US" baseline="0" dirty="0" smtClean="0"/>
                  <a:t> + x</a:t>
                </a:r>
                <a:r>
                  <a:rPr lang="en-US" baseline="-25000" dirty="0" smtClean="0"/>
                  <a:t>3</a:t>
                </a:r>
                <a:r>
                  <a:rPr lang="en-US" baseline="0" dirty="0" smtClean="0"/>
                  <a:t>p</a:t>
                </a:r>
                <a:r>
                  <a:rPr lang="en-US" baseline="-25000" dirty="0" smtClean="0"/>
                  <a:t>3</a:t>
                </a:r>
                <a:r>
                  <a:rPr lang="en-US" baseline="0" dirty="0" smtClean="0"/>
                  <a:t> + </a:t>
                </a:r>
                <a:r>
                  <a:rPr lang="mr-IN" baseline="0" dirty="0" smtClean="0"/>
                  <a:t>…</a:t>
                </a:r>
                <a:r>
                  <a:rPr lang="en-US" baseline="0" dirty="0" smtClean="0"/>
                  <a:t>+ </a:t>
                </a:r>
                <a:r>
                  <a:rPr lang="en-US" baseline="0" dirty="0" err="1" smtClean="0"/>
                  <a:t>x</a:t>
                </a:r>
                <a:r>
                  <a:rPr lang="en-US" baseline="-25000" dirty="0" err="1" smtClean="0"/>
                  <a:t>i</a:t>
                </a:r>
                <a:r>
                  <a:rPr lang="en-US" baseline="0" dirty="0" err="1" smtClean="0"/>
                  <a:t>p</a:t>
                </a:r>
                <a:r>
                  <a:rPr lang="en-US" baseline="-25000" dirty="0" err="1" smtClean="0"/>
                  <a:t>i</a:t>
                </a:r>
                <a:r>
                  <a:rPr lang="en-US" baseline="0" dirty="0" smtClean="0"/>
                  <a:t> = </a:t>
                </a:r>
                <a14:m>
                  <m:oMath xmlns:m="http://schemas.openxmlformats.org/officeDocument/2006/math">
                    <m:nary>
                      <m:naryPr>
                        <m:chr m:val="∑"/>
                        <m:subHide m:val="on"/>
                        <m:supHide m:val="on"/>
                        <m:ctrlPr>
                          <a:rPr lang="en-US" i="1" baseline="0" smtClean="0">
                            <a:latin typeface="Cambria Math" charset="0"/>
                          </a:rPr>
                        </m:ctrlPr>
                      </m:naryPr>
                      <m:sub/>
                      <m:sup/>
                      <m:e>
                        <m:sSub>
                          <m:sSubPr>
                            <m:ctrlPr>
                              <a:rPr lang="en-US" i="1" baseline="0" smtClean="0">
                                <a:latin typeface="Cambria Math" charset="0"/>
                              </a:rPr>
                            </m:ctrlPr>
                          </m:sSubPr>
                          <m:e>
                            <m:r>
                              <a:rPr lang="en-US" b="0" i="1" baseline="0" smtClean="0">
                                <a:latin typeface="Cambria Math" charset="0"/>
                              </a:rPr>
                              <m:t>𝑥</m:t>
                            </m:r>
                          </m:e>
                          <m:sub>
                            <m:r>
                              <a:rPr lang="en-US" b="0" i="1" baseline="0" smtClean="0">
                                <a:latin typeface="Cambria Math" charset="0"/>
                              </a:rPr>
                              <m:t>𝑖</m:t>
                            </m:r>
                          </m:sub>
                        </m:sSub>
                        <m:sSub>
                          <m:sSubPr>
                            <m:ctrlPr>
                              <a:rPr lang="en-US" i="1" baseline="0" smtClean="0">
                                <a:latin typeface="Cambria Math" charset="0"/>
                              </a:rPr>
                            </m:ctrlPr>
                          </m:sSubPr>
                          <m:e>
                            <m:r>
                              <a:rPr lang="en-US" b="0" i="1" baseline="0" smtClean="0">
                                <a:latin typeface="Cambria Math" charset="0"/>
                              </a:rPr>
                              <m:t>𝑝</m:t>
                            </m:r>
                          </m:e>
                          <m:sub>
                            <m:r>
                              <a:rPr lang="en-US" b="0" i="1" baseline="0" smtClean="0">
                                <a:latin typeface="Cambria Math" charset="0"/>
                              </a:rPr>
                              <m:t>𝑖</m:t>
                            </m:r>
                          </m:sub>
                        </m:sSub>
                      </m:e>
                    </m:nary>
                  </m:oMath>
                </a14:m>
                <a:endParaRPr lang="en-US" dirty="0"/>
              </a:p>
            </p:txBody>
          </p:sp>
        </mc:Choice>
        <mc:Fallback xmlns="">
          <p:sp>
            <p:nvSpPr>
              <p:cNvPr id="3" name="Notes Placeholder 2"/>
              <p:cNvSpPr>
                <a:spLocks noGrp="1"/>
              </p:cNvSpPr>
              <p:nvPr>
                <p:ph type="body" idx="1"/>
              </p:nvPr>
            </p:nvSpPr>
            <p:spPr/>
            <p:txBody>
              <a:bodyPr/>
              <a:lstStyle/>
              <a:p>
                <a:r>
                  <a:rPr lang="en-US" dirty="0" smtClean="0"/>
                  <a:t>“It’s like a long-run average outcome” </a:t>
                </a:r>
              </a:p>
              <a:p>
                <a:endParaRPr lang="en-US" dirty="0" smtClean="0"/>
              </a:p>
              <a:p>
                <a:r>
                  <a:rPr lang="en-US" dirty="0" smtClean="0"/>
                  <a:t>Def: Suppose that X is a discrete random variable with probability distribution (draw table). To find the mean (expected value) of X, multiply</a:t>
                </a:r>
                <a:r>
                  <a:rPr lang="en-US" baseline="0" dirty="0" smtClean="0"/>
                  <a:t> each possible value by its probability, then add all the products. </a:t>
                </a:r>
                <a:r>
                  <a:rPr lang="en-US" i="0" smtClean="0">
                    <a:latin typeface="Cambria Math" charset="0"/>
                    <a:ea typeface="Cambria Math" charset="0"/>
                    <a:cs typeface="Cambria Math" charset="0"/>
                  </a:rPr>
                  <a:t>𝜇</a:t>
                </a:r>
                <a:r>
                  <a:rPr lang="en-US" i="0" smtClean="0">
                    <a:latin typeface="Cambria Math" charset="0"/>
                    <a:ea typeface="Cambria Math" charset="0"/>
                    <a:cs typeface="Cambria Math" charset="0"/>
                  </a:rPr>
                  <a:t>_</a:t>
                </a:r>
                <a:r>
                  <a:rPr lang="en-US" b="0" i="0" smtClean="0">
                    <a:latin typeface="Cambria Math" charset="0"/>
                    <a:ea typeface="Cambria Math" charset="0"/>
                    <a:cs typeface="Cambria Math" charset="0"/>
                  </a:rPr>
                  <a:t>𝑋</a:t>
                </a:r>
                <a:r>
                  <a:rPr lang="en-US" dirty="0" smtClean="0"/>
                  <a:t> = E(X)</a:t>
                </a:r>
                <a:r>
                  <a:rPr lang="en-US" baseline="0" dirty="0" smtClean="0"/>
                  <a:t> = </a:t>
                </a:r>
                <a:r>
                  <a:rPr lang="en-US" baseline="0" dirty="0" err="1" smtClean="0"/>
                  <a:t>x</a:t>
                </a:r>
                <a:r>
                  <a:rPr lang="en-US" baseline="-25000" dirty="0" err="1" smtClean="0"/>
                  <a:t>i</a:t>
                </a:r>
                <a:r>
                  <a:rPr lang="en-US" baseline="0" dirty="0" err="1" smtClean="0"/>
                  <a:t>p</a:t>
                </a:r>
                <a:r>
                  <a:rPr lang="en-US" baseline="-25000" dirty="0" err="1" smtClean="0"/>
                  <a:t>i</a:t>
                </a:r>
                <a:r>
                  <a:rPr lang="en-US" baseline="0" dirty="0" smtClean="0"/>
                  <a:t> + x</a:t>
                </a:r>
                <a:r>
                  <a:rPr lang="en-US" baseline="-25000" dirty="0" smtClean="0"/>
                  <a:t>2</a:t>
                </a:r>
                <a:r>
                  <a:rPr lang="en-US" baseline="0" dirty="0" smtClean="0"/>
                  <a:t>p</a:t>
                </a:r>
                <a:r>
                  <a:rPr lang="en-US" baseline="-25000" dirty="0" smtClean="0"/>
                  <a:t>2</a:t>
                </a:r>
                <a:r>
                  <a:rPr lang="en-US" baseline="0" dirty="0" smtClean="0"/>
                  <a:t> + x</a:t>
                </a:r>
                <a:r>
                  <a:rPr lang="en-US" baseline="-25000" dirty="0" smtClean="0"/>
                  <a:t>3</a:t>
                </a:r>
                <a:r>
                  <a:rPr lang="en-US" baseline="0" dirty="0" smtClean="0"/>
                  <a:t>p</a:t>
                </a:r>
                <a:r>
                  <a:rPr lang="en-US" baseline="-25000" dirty="0" smtClean="0"/>
                  <a:t>3</a:t>
                </a:r>
                <a:r>
                  <a:rPr lang="en-US" baseline="0" dirty="0" smtClean="0"/>
                  <a:t> + </a:t>
                </a:r>
                <a:r>
                  <a:rPr lang="mr-IN" baseline="0" dirty="0" smtClean="0"/>
                  <a:t>…</a:t>
                </a:r>
                <a:r>
                  <a:rPr lang="en-US" baseline="0" dirty="0" smtClean="0"/>
                  <a:t>+ </a:t>
                </a:r>
                <a:r>
                  <a:rPr lang="en-US" baseline="0" dirty="0" err="1" smtClean="0"/>
                  <a:t>x</a:t>
                </a:r>
                <a:r>
                  <a:rPr lang="en-US" baseline="-25000" dirty="0" err="1" smtClean="0"/>
                  <a:t>i</a:t>
                </a:r>
                <a:r>
                  <a:rPr lang="en-US" baseline="0" dirty="0" err="1" smtClean="0"/>
                  <a:t>p</a:t>
                </a:r>
                <a:r>
                  <a:rPr lang="en-US" baseline="-25000" dirty="0" err="1" smtClean="0"/>
                  <a:t>i</a:t>
                </a:r>
                <a:r>
                  <a:rPr lang="en-US" baseline="0" dirty="0" smtClean="0"/>
                  <a:t> = </a:t>
                </a:r>
                <a:r>
                  <a:rPr lang="en-US" i="0" baseline="0" smtClean="0">
                    <a:latin typeface="Cambria Math" charset="0"/>
                  </a:rPr>
                  <a:t>∑▒〖</a:t>
                </a:r>
                <a:r>
                  <a:rPr lang="en-US" b="0" i="0" baseline="0" smtClean="0">
                    <a:latin typeface="Cambria Math" charset="0"/>
                  </a:rPr>
                  <a:t>𝑥_𝑖 𝑝_𝑖 〗</a:t>
                </a:r>
                <a:endParaRPr lang="en-US" dirty="0"/>
              </a:p>
            </p:txBody>
          </p:sp>
        </mc:Fallback>
      </mc:AlternateContent>
      <p:sp>
        <p:nvSpPr>
          <p:cNvPr id="4" name="Slide Number Placeholder 3"/>
          <p:cNvSpPr>
            <a:spLocks noGrp="1"/>
          </p:cNvSpPr>
          <p:nvPr>
            <p:ph type="sldNum" sz="quarter" idx="10"/>
          </p:nvPr>
        </p:nvSpPr>
        <p:spPr/>
        <p:txBody>
          <a:bodyPr/>
          <a:lstStyle/>
          <a:p>
            <a:fld id="{C34C77DD-2D59-6D4F-8BC5-90425939A9EC}" type="slidenum">
              <a:rPr lang="en-US" smtClean="0"/>
              <a:t>8</a:t>
            </a:fld>
            <a:endParaRPr lang="en-US"/>
          </a:p>
        </p:txBody>
      </p:sp>
    </p:spTree>
    <p:extLst>
      <p:ext uri="{BB962C8B-B14F-4D97-AF65-F5344CB8AC3E}">
        <p14:creationId xmlns:p14="http://schemas.microsoft.com/office/powerpoint/2010/main" val="1606966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Solution: Let’s define the</a:t>
                </a:r>
                <a:r>
                  <a:rPr lang="en-US" baseline="0" dirty="0" smtClean="0"/>
                  <a:t> random variable X = net gain from a single $1 bet on red. The possible values of X are -$1 and $1. Winning chances = 18/38 (half of 1-36 are red); losing chances = 20/38. </a:t>
                </a:r>
              </a:p>
              <a:p>
                <a:endParaRPr lang="en-US" baseline="0" dirty="0" smtClean="0"/>
              </a:p>
              <a:p>
                <a:r>
                  <a:rPr lang="en-US" baseline="0" dirty="0" smtClean="0"/>
                  <a:t>An ordinary average would lead us to an average gain of $0, but that can’t be so because the player is more likely to lose $1 than to earn it. Therefore: </a:t>
                </a:r>
              </a:p>
              <a:p>
                <a14:m>
                  <m:oMath xmlns:m="http://schemas.openxmlformats.org/officeDocument/2006/math">
                    <m:sSub>
                      <m:sSubPr>
                        <m:ctrlPr>
                          <a:rPr lang="en-US" i="1" smtClean="0">
                            <a:latin typeface="Cambria Math" charset="0"/>
                            <a:ea typeface="Cambria Math" charset="0"/>
                            <a:cs typeface="Cambria Math" charset="0"/>
                          </a:rPr>
                        </m:ctrlPr>
                      </m:sSubPr>
                      <m:e>
                        <m:r>
                          <a:rPr lang="en-US" i="1" smtClean="0">
                            <a:latin typeface="Cambria Math" charset="0"/>
                            <a:ea typeface="Cambria Math" charset="0"/>
                            <a:cs typeface="Cambria Math" charset="0"/>
                          </a:rPr>
                          <m:t>𝜇</m:t>
                        </m:r>
                      </m:e>
                      <m:sub>
                        <m:r>
                          <a:rPr lang="en-US" b="0" i="1" smtClean="0">
                            <a:latin typeface="Cambria Math" charset="0"/>
                            <a:ea typeface="Cambria Math" charset="0"/>
                            <a:cs typeface="Cambria Math" charset="0"/>
                          </a:rPr>
                          <m:t>𝑋</m:t>
                        </m:r>
                      </m:sub>
                    </m:sSub>
                  </m:oMath>
                </a14:m>
                <a:r>
                  <a:rPr lang="en-US" dirty="0" smtClean="0"/>
                  <a:t>= (-$1)(20/38)</a:t>
                </a:r>
                <a:r>
                  <a:rPr lang="en-US" baseline="0" dirty="0" smtClean="0"/>
                  <a:t> + ($1)(18/38) = -$0.05</a:t>
                </a:r>
              </a:p>
              <a:p>
                <a:endParaRPr lang="en-US" baseline="0" dirty="0" smtClean="0"/>
              </a:p>
              <a:p>
                <a:r>
                  <a:rPr lang="en-US" baseline="0" dirty="0" smtClean="0"/>
                  <a:t>The player loses an average of five cents per $1 bet in many, many plays of the game. (Remember, probability is a long-run estimate!!!)</a:t>
                </a:r>
              </a:p>
            </p:txBody>
          </p:sp>
        </mc:Choice>
        <mc:Fallback xmlns="">
          <p:sp>
            <p:nvSpPr>
              <p:cNvPr id="3" name="Notes Placeholder 2"/>
              <p:cNvSpPr>
                <a:spLocks noGrp="1"/>
              </p:cNvSpPr>
              <p:nvPr>
                <p:ph type="body" idx="1"/>
              </p:nvPr>
            </p:nvSpPr>
            <p:spPr/>
            <p:txBody>
              <a:bodyPr/>
              <a:lstStyle/>
              <a:p>
                <a:r>
                  <a:rPr lang="en-US" dirty="0" smtClean="0"/>
                  <a:t>Solution: Let’s define the</a:t>
                </a:r>
                <a:r>
                  <a:rPr lang="en-US" baseline="0" dirty="0" smtClean="0"/>
                  <a:t> random variable X = net gain from a single $1 bet on red. The possible values of X are -$1 and $1. Winning chances = 18/38 (half of 1-36 are red); losing chances = 20/38. </a:t>
                </a:r>
              </a:p>
              <a:p>
                <a:endParaRPr lang="en-US" baseline="0" dirty="0" smtClean="0"/>
              </a:p>
              <a:p>
                <a:r>
                  <a:rPr lang="en-US" baseline="0" dirty="0" smtClean="0"/>
                  <a:t>An ordinary average would lead us to an average gain of $0, but that can’t be so because the player is more likely to lose $1 than to earn it. Therefore: </a:t>
                </a:r>
              </a:p>
              <a:p>
                <a:r>
                  <a:rPr lang="en-US" i="0" smtClean="0">
                    <a:latin typeface="Cambria Math" charset="0"/>
                    <a:ea typeface="Cambria Math" charset="0"/>
                    <a:cs typeface="Cambria Math" charset="0"/>
                  </a:rPr>
                  <a:t>𝜇</a:t>
                </a:r>
                <a:r>
                  <a:rPr lang="en-US" i="0" smtClean="0">
                    <a:latin typeface="Cambria Math" charset="0"/>
                    <a:ea typeface="Cambria Math" charset="0"/>
                    <a:cs typeface="Cambria Math" charset="0"/>
                  </a:rPr>
                  <a:t>_</a:t>
                </a:r>
                <a:r>
                  <a:rPr lang="en-US" b="0" i="0" smtClean="0">
                    <a:latin typeface="Cambria Math" charset="0"/>
                    <a:ea typeface="Cambria Math" charset="0"/>
                    <a:cs typeface="Cambria Math" charset="0"/>
                  </a:rPr>
                  <a:t>𝑋</a:t>
                </a:r>
                <a:r>
                  <a:rPr lang="en-US" dirty="0" smtClean="0"/>
                  <a:t>= (-$1)(20/38)</a:t>
                </a:r>
                <a:r>
                  <a:rPr lang="en-US" baseline="0" dirty="0" smtClean="0"/>
                  <a:t> + ($1)(18/38) = -$0.05</a:t>
                </a:r>
              </a:p>
              <a:p>
                <a:endParaRPr lang="en-US" baseline="0" dirty="0" smtClean="0"/>
              </a:p>
              <a:p>
                <a:r>
                  <a:rPr lang="en-US" baseline="0" dirty="0" smtClean="0"/>
                  <a:t>The player loses an average of five cents per $1 bet in many, many plays of the game. (Remember, probability is a long-run estimate!!!)</a:t>
                </a:r>
              </a:p>
            </p:txBody>
          </p:sp>
        </mc:Fallback>
      </mc:AlternateContent>
      <p:sp>
        <p:nvSpPr>
          <p:cNvPr id="4" name="Slide Number Placeholder 3"/>
          <p:cNvSpPr>
            <a:spLocks noGrp="1"/>
          </p:cNvSpPr>
          <p:nvPr>
            <p:ph type="sldNum" sz="quarter" idx="10"/>
          </p:nvPr>
        </p:nvSpPr>
        <p:spPr/>
        <p:txBody>
          <a:bodyPr/>
          <a:lstStyle/>
          <a:p>
            <a:fld id="{C34C77DD-2D59-6D4F-8BC5-90425939A9EC}" type="slidenum">
              <a:rPr lang="en-US" smtClean="0"/>
              <a:t>9</a:t>
            </a:fld>
            <a:endParaRPr lang="en-US"/>
          </a:p>
        </p:txBody>
      </p:sp>
    </p:spTree>
    <p:extLst>
      <p:ext uri="{BB962C8B-B14F-4D97-AF65-F5344CB8AC3E}">
        <p14:creationId xmlns:p14="http://schemas.microsoft.com/office/powerpoint/2010/main" val="1387147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Solution: </a:t>
                </a:r>
              </a:p>
              <a:p>
                <a14:m>
                  <m:oMath xmlns:m="http://schemas.openxmlformats.org/officeDocument/2006/math">
                    <m:sSub>
                      <m:sSubPr>
                        <m:ctrlPr>
                          <a:rPr lang="en-US" i="1" smtClean="0">
                            <a:latin typeface="Cambria Math" charset="0"/>
                            <a:ea typeface="Cambria Math" charset="0"/>
                            <a:cs typeface="Cambria Math" charset="0"/>
                          </a:rPr>
                        </m:ctrlPr>
                      </m:sSubPr>
                      <m:e>
                        <m:r>
                          <a:rPr lang="en-US" i="1" smtClean="0">
                            <a:latin typeface="Cambria Math" charset="0"/>
                            <a:ea typeface="Cambria Math" charset="0"/>
                            <a:cs typeface="Cambria Math" charset="0"/>
                          </a:rPr>
                          <m:t>𝜇</m:t>
                        </m:r>
                      </m:e>
                      <m:sub>
                        <m:r>
                          <a:rPr lang="en-US" b="0" i="1" smtClean="0">
                            <a:latin typeface="Cambria Math" charset="0"/>
                            <a:ea typeface="Cambria Math" charset="0"/>
                            <a:cs typeface="Cambria Math" charset="0"/>
                          </a:rPr>
                          <m:t>𝑋</m:t>
                        </m:r>
                      </m:sub>
                    </m:sSub>
                  </m:oMath>
                </a14:m>
                <a:r>
                  <a:rPr lang="en-US" dirty="0" smtClean="0"/>
                  <a:t>= 0(.001) + 1(.006) + 2(.007) + </a:t>
                </a:r>
                <a:r>
                  <a:rPr lang="mr-IN" dirty="0" smtClean="0"/>
                  <a:t>…</a:t>
                </a:r>
                <a:r>
                  <a:rPr lang="en-US" dirty="0" smtClean="0"/>
                  <a:t>10(.053) = 8.128.</a:t>
                </a:r>
                <a:r>
                  <a:rPr lang="en-US" baseline="0" dirty="0" smtClean="0"/>
                  <a:t> </a:t>
                </a:r>
              </a:p>
              <a:p>
                <a:endParaRPr lang="en-US" baseline="0" dirty="0" smtClean="0"/>
              </a:p>
              <a:p>
                <a:r>
                  <a:rPr lang="en-US" baseline="0" dirty="0" smtClean="0"/>
                  <a:t>The mean Apgar score of a randomly selected newborn is 8.128. This is the average Apgar score of many, many randomly chosen babies. </a:t>
                </a:r>
              </a:p>
              <a:p>
                <a:endParaRPr lang="en-US" baseline="0" dirty="0" smtClean="0"/>
              </a:p>
              <a:p>
                <a:r>
                  <a:rPr lang="en-US" baseline="0" dirty="0" smtClean="0"/>
                  <a:t>*DO NOT ROUND TO INTEGERS* </a:t>
                </a:r>
                <a:endParaRPr lang="en-US" dirty="0" smtClean="0"/>
              </a:p>
              <a:p>
                <a:endParaRPr lang="en-US" dirty="0"/>
              </a:p>
            </p:txBody>
          </p:sp>
        </mc:Choice>
        <mc:Fallback xmlns="">
          <p:sp>
            <p:nvSpPr>
              <p:cNvPr id="3" name="Notes Placeholder 2"/>
              <p:cNvSpPr>
                <a:spLocks noGrp="1"/>
              </p:cNvSpPr>
              <p:nvPr>
                <p:ph type="body" idx="1"/>
              </p:nvPr>
            </p:nvSpPr>
            <p:spPr/>
            <p:txBody>
              <a:bodyPr/>
              <a:lstStyle/>
              <a:p>
                <a:r>
                  <a:rPr lang="en-US" dirty="0" smtClean="0"/>
                  <a:t>Solution: </a:t>
                </a:r>
              </a:p>
              <a:p>
                <a:r>
                  <a:rPr lang="en-US" i="0" smtClean="0">
                    <a:latin typeface="Cambria Math" charset="0"/>
                    <a:ea typeface="Cambria Math" charset="0"/>
                    <a:cs typeface="Cambria Math" charset="0"/>
                  </a:rPr>
                  <a:t>𝜇</a:t>
                </a:r>
                <a:r>
                  <a:rPr lang="en-US" i="0" smtClean="0">
                    <a:latin typeface="Cambria Math" charset="0"/>
                    <a:ea typeface="Cambria Math" charset="0"/>
                    <a:cs typeface="Cambria Math" charset="0"/>
                  </a:rPr>
                  <a:t>_</a:t>
                </a:r>
                <a:r>
                  <a:rPr lang="en-US" b="0" i="0" smtClean="0">
                    <a:latin typeface="Cambria Math" charset="0"/>
                    <a:ea typeface="Cambria Math" charset="0"/>
                    <a:cs typeface="Cambria Math" charset="0"/>
                  </a:rPr>
                  <a:t>𝑋</a:t>
                </a:r>
                <a:r>
                  <a:rPr lang="en-US" dirty="0" smtClean="0"/>
                  <a:t>= 0(.001) + 1(.006) + 2(.007) + </a:t>
                </a:r>
                <a:r>
                  <a:rPr lang="mr-IN" dirty="0" smtClean="0"/>
                  <a:t>…</a:t>
                </a:r>
                <a:r>
                  <a:rPr lang="en-US" dirty="0" smtClean="0"/>
                  <a:t>10(.053) = 8.128.</a:t>
                </a:r>
                <a:r>
                  <a:rPr lang="en-US" baseline="0" dirty="0" smtClean="0"/>
                  <a:t> </a:t>
                </a:r>
              </a:p>
              <a:p>
                <a:endParaRPr lang="en-US" baseline="0" dirty="0" smtClean="0"/>
              </a:p>
              <a:p>
                <a:r>
                  <a:rPr lang="en-US" baseline="0" dirty="0" smtClean="0"/>
                  <a:t>The mean Apgar score of a randomly selected newborn is 8.128. This is the average Apgar score of many, many randomly chosen babies. </a:t>
                </a:r>
              </a:p>
              <a:p>
                <a:endParaRPr lang="en-US" baseline="0" dirty="0" smtClean="0"/>
              </a:p>
              <a:p>
                <a:r>
                  <a:rPr lang="en-US" baseline="0" dirty="0" smtClean="0"/>
                  <a:t>*DO NOT ROUND TO INTEGERS* </a:t>
                </a:r>
                <a:endParaRPr lang="en-US" dirty="0" smtClean="0"/>
              </a:p>
              <a:p>
                <a:endParaRPr lang="en-US" dirty="0"/>
              </a:p>
            </p:txBody>
          </p:sp>
        </mc:Fallback>
      </mc:AlternateContent>
      <p:sp>
        <p:nvSpPr>
          <p:cNvPr id="4" name="Slide Number Placeholder 3"/>
          <p:cNvSpPr>
            <a:spLocks noGrp="1"/>
          </p:cNvSpPr>
          <p:nvPr>
            <p:ph type="sldNum" sz="quarter" idx="10"/>
          </p:nvPr>
        </p:nvSpPr>
        <p:spPr/>
        <p:txBody>
          <a:bodyPr/>
          <a:lstStyle/>
          <a:p>
            <a:fld id="{C34C77DD-2D59-6D4F-8BC5-90425939A9EC}" type="slidenum">
              <a:rPr lang="en-US" smtClean="0"/>
              <a:t>10</a:t>
            </a:fld>
            <a:endParaRPr lang="en-US"/>
          </a:p>
        </p:txBody>
      </p:sp>
    </p:spTree>
    <p:extLst>
      <p:ext uri="{BB962C8B-B14F-4D97-AF65-F5344CB8AC3E}">
        <p14:creationId xmlns:p14="http://schemas.microsoft.com/office/powerpoint/2010/main" val="1543188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“average” of the squared deviation</a:t>
                </a:r>
                <a:r>
                  <a:rPr lang="en-US" baseline="0" dirty="0" smtClean="0"/>
                  <a:t> from the mean. </a:t>
                </a:r>
              </a:p>
              <a:p>
                <a:endParaRPr lang="en-US" baseline="0" dirty="0" smtClean="0"/>
              </a:p>
              <a:p>
                <a:r>
                  <a:rPr lang="en-US" baseline="0" dirty="0" smtClean="0"/>
                  <a:t>Variance = </a:t>
                </a:r>
                <a:r>
                  <a:rPr lang="en-US" baseline="0" dirty="0" err="1" smtClean="0"/>
                  <a:t>Var</a:t>
                </a:r>
                <a:r>
                  <a:rPr lang="en-US" baseline="0" dirty="0" smtClean="0"/>
                  <a:t>(X) = </a:t>
                </a:r>
                <a14:m>
                  <m:oMath xmlns:m="http://schemas.openxmlformats.org/officeDocument/2006/math">
                    <m:sSubSup>
                      <m:sSubSupPr>
                        <m:ctrlPr>
                          <a:rPr lang="en-US" i="1" baseline="0" smtClean="0">
                            <a:latin typeface="Cambria Math" charset="0"/>
                          </a:rPr>
                        </m:ctrlPr>
                      </m:sSubSupPr>
                      <m:e>
                        <m:r>
                          <a:rPr lang="en-US" i="1" baseline="0" smtClean="0">
                            <a:latin typeface="Cambria Math" charset="0"/>
                            <a:ea typeface="Cambria Math" charset="0"/>
                            <a:cs typeface="Cambria Math" charset="0"/>
                          </a:rPr>
                          <m:t>𝜎</m:t>
                        </m:r>
                      </m:e>
                      <m:sub>
                        <m:r>
                          <a:rPr lang="en-US" b="0" i="1" baseline="0" smtClean="0">
                            <a:latin typeface="Cambria Math" charset="0"/>
                          </a:rPr>
                          <m:t>𝑋</m:t>
                        </m:r>
                      </m:sub>
                      <m:sup>
                        <m:r>
                          <a:rPr lang="en-US" b="0" i="1" baseline="0" smtClean="0">
                            <a:latin typeface="Cambria Math" charset="0"/>
                          </a:rPr>
                          <m:t>2</m:t>
                        </m:r>
                      </m:sup>
                    </m:sSubSup>
                  </m:oMath>
                </a14:m>
                <a:r>
                  <a:rPr lang="en-US" dirty="0" smtClean="0"/>
                  <a:t> = (x</a:t>
                </a:r>
                <a:r>
                  <a:rPr lang="en-US" baseline="-25000" dirty="0" smtClean="0"/>
                  <a:t>1</a:t>
                </a:r>
                <a:r>
                  <a:rPr lang="en-US" baseline="0" dirty="0" smtClean="0"/>
                  <a:t> - </a:t>
                </a:r>
                <a14:m>
                  <m:oMath xmlns:m="http://schemas.openxmlformats.org/officeDocument/2006/math">
                    <m:sSub>
                      <m:sSubPr>
                        <m:ctrlPr>
                          <a:rPr lang="en-US" i="1" smtClean="0">
                            <a:latin typeface="Cambria Math" charset="0"/>
                            <a:ea typeface="Cambria Math" charset="0"/>
                            <a:cs typeface="Cambria Math" charset="0"/>
                          </a:rPr>
                        </m:ctrlPr>
                      </m:sSubPr>
                      <m:e>
                        <m:r>
                          <a:rPr lang="en-US" i="1" smtClean="0">
                            <a:latin typeface="Cambria Math" charset="0"/>
                            <a:ea typeface="Cambria Math" charset="0"/>
                            <a:cs typeface="Cambria Math" charset="0"/>
                          </a:rPr>
                          <m:t>𝜇</m:t>
                        </m:r>
                      </m:e>
                      <m:sub>
                        <m:r>
                          <a:rPr lang="en-US" b="0" i="1" smtClean="0">
                            <a:latin typeface="Cambria Math" charset="0"/>
                            <a:ea typeface="Cambria Math" charset="0"/>
                            <a:cs typeface="Cambria Math" charset="0"/>
                          </a:rPr>
                          <m:t>𝑋</m:t>
                        </m:r>
                      </m:sub>
                    </m:sSub>
                  </m:oMath>
                </a14:m>
                <a:r>
                  <a:rPr lang="en-US" dirty="0" smtClean="0"/>
                  <a:t>)</a:t>
                </a:r>
                <a:r>
                  <a:rPr lang="en-US" baseline="30000" dirty="0" smtClean="0"/>
                  <a:t>2</a:t>
                </a:r>
                <a:r>
                  <a:rPr lang="en-US" baseline="0" dirty="0" smtClean="0"/>
                  <a:t>p</a:t>
                </a:r>
                <a:r>
                  <a:rPr lang="en-US" baseline="-25000" dirty="0" smtClean="0"/>
                  <a:t>1</a:t>
                </a:r>
                <a:r>
                  <a:rPr lang="en-US" baseline="0" dirty="0" smtClean="0"/>
                  <a:t> + (x</a:t>
                </a:r>
                <a:r>
                  <a:rPr lang="en-US" baseline="-25000" dirty="0" smtClean="0"/>
                  <a:t>2</a:t>
                </a:r>
                <a:r>
                  <a:rPr lang="en-US" baseline="0" dirty="0" smtClean="0"/>
                  <a:t> - </a:t>
                </a:r>
                <a14:m>
                  <m:oMath xmlns:m="http://schemas.openxmlformats.org/officeDocument/2006/math">
                    <m:sSub>
                      <m:sSubPr>
                        <m:ctrlPr>
                          <a:rPr lang="en-US" i="1" smtClean="0">
                            <a:latin typeface="Cambria Math" charset="0"/>
                            <a:ea typeface="Cambria Math" charset="0"/>
                            <a:cs typeface="Cambria Math" charset="0"/>
                          </a:rPr>
                        </m:ctrlPr>
                      </m:sSubPr>
                      <m:e>
                        <m:r>
                          <a:rPr lang="en-US" i="1" smtClean="0">
                            <a:latin typeface="Cambria Math" charset="0"/>
                            <a:ea typeface="Cambria Math" charset="0"/>
                            <a:cs typeface="Cambria Math" charset="0"/>
                          </a:rPr>
                          <m:t>𝜇</m:t>
                        </m:r>
                      </m:e>
                      <m:sub>
                        <m:r>
                          <a:rPr lang="en-US" b="0" i="1" smtClean="0">
                            <a:latin typeface="Cambria Math" charset="0"/>
                            <a:ea typeface="Cambria Math" charset="0"/>
                            <a:cs typeface="Cambria Math" charset="0"/>
                          </a:rPr>
                          <m:t>𝑋</m:t>
                        </m:r>
                      </m:sub>
                    </m:sSub>
                  </m:oMath>
                </a14:m>
                <a:r>
                  <a:rPr lang="en-US" dirty="0" smtClean="0"/>
                  <a:t>)</a:t>
                </a:r>
                <a:r>
                  <a:rPr lang="en-US" baseline="30000" dirty="0" smtClean="0"/>
                  <a:t>2</a:t>
                </a:r>
                <a:r>
                  <a:rPr lang="en-US" baseline="0" dirty="0" smtClean="0"/>
                  <a:t>p</a:t>
                </a:r>
                <a:r>
                  <a:rPr lang="en-US" baseline="-25000" dirty="0" smtClean="0"/>
                  <a:t>2</a:t>
                </a:r>
                <a:r>
                  <a:rPr lang="en-US" baseline="0" dirty="0" smtClean="0"/>
                  <a:t> +</a:t>
                </a:r>
                <a:r>
                  <a:rPr lang="mr-IN" baseline="0" dirty="0" smtClean="0"/>
                  <a:t>…</a:t>
                </a:r>
                <a:r>
                  <a:rPr lang="en-US" baseline="0" dirty="0" smtClean="0"/>
                  <a:t>+(x</a:t>
                </a:r>
                <a:r>
                  <a:rPr lang="en-US" baseline="-25000" dirty="0" smtClean="0"/>
                  <a:t>i</a:t>
                </a:r>
                <a:r>
                  <a:rPr lang="en-US" baseline="0" dirty="0" smtClean="0"/>
                  <a:t> - </a:t>
                </a:r>
                <a14:m>
                  <m:oMath xmlns:m="http://schemas.openxmlformats.org/officeDocument/2006/math">
                    <m:sSub>
                      <m:sSubPr>
                        <m:ctrlPr>
                          <a:rPr lang="en-US" i="1" smtClean="0">
                            <a:latin typeface="Cambria Math" charset="0"/>
                            <a:ea typeface="Cambria Math" charset="0"/>
                            <a:cs typeface="Cambria Math" charset="0"/>
                          </a:rPr>
                        </m:ctrlPr>
                      </m:sSubPr>
                      <m:e>
                        <m:r>
                          <a:rPr lang="en-US" i="1" smtClean="0">
                            <a:latin typeface="Cambria Math" charset="0"/>
                            <a:ea typeface="Cambria Math" charset="0"/>
                            <a:cs typeface="Cambria Math" charset="0"/>
                          </a:rPr>
                          <m:t>𝜇</m:t>
                        </m:r>
                      </m:e>
                      <m:sub>
                        <m:r>
                          <a:rPr lang="en-US" b="0" i="1" smtClean="0">
                            <a:latin typeface="Cambria Math" charset="0"/>
                            <a:ea typeface="Cambria Math" charset="0"/>
                            <a:cs typeface="Cambria Math" charset="0"/>
                          </a:rPr>
                          <m:t>𝑋</m:t>
                        </m:r>
                      </m:sub>
                    </m:sSub>
                  </m:oMath>
                </a14:m>
                <a:r>
                  <a:rPr lang="en-US" dirty="0" smtClean="0"/>
                  <a:t>)</a:t>
                </a:r>
                <a:r>
                  <a:rPr lang="en-US" baseline="30000" dirty="0" smtClean="0"/>
                  <a:t>2</a:t>
                </a:r>
                <a:r>
                  <a:rPr lang="en-US" baseline="0" dirty="0" smtClean="0"/>
                  <a:t>p</a:t>
                </a:r>
                <a:r>
                  <a:rPr lang="en-US" baseline="-25000" dirty="0" smtClean="0"/>
                  <a:t>i</a:t>
                </a:r>
                <a:r>
                  <a:rPr lang="en-US" baseline="0" dirty="0" smtClean="0"/>
                  <a:t> = </a:t>
                </a:r>
                <a14:m>
                  <m:oMath xmlns:m="http://schemas.openxmlformats.org/officeDocument/2006/math">
                    <m:nary>
                      <m:naryPr>
                        <m:chr m:val="∑"/>
                        <m:subHide m:val="on"/>
                        <m:supHide m:val="on"/>
                        <m:ctrlPr>
                          <a:rPr lang="en-US" b="0" i="1" baseline="0" smtClean="0">
                            <a:latin typeface="Cambria Math" charset="0"/>
                          </a:rPr>
                        </m:ctrlPr>
                      </m:naryPr>
                      <m:sub/>
                      <m:sup/>
                      <m:e>
                        <m:sSup>
                          <m:sSupPr>
                            <m:ctrlPr>
                              <a:rPr lang="en-US" b="0" i="1" baseline="0" smtClean="0">
                                <a:latin typeface="Cambria Math" charset="0"/>
                              </a:rPr>
                            </m:ctrlPr>
                          </m:sSupPr>
                          <m:e>
                            <m:sSub>
                              <m:sSubPr>
                                <m:ctrlPr>
                                  <a:rPr lang="en-US" b="0" i="1" baseline="0" smtClean="0">
                                    <a:latin typeface="Cambria Math" charset="0"/>
                                  </a:rPr>
                                </m:ctrlPr>
                              </m:sSubPr>
                              <m:e>
                                <m:r>
                                  <a:rPr lang="en-US" b="0" i="1" baseline="0" smtClean="0">
                                    <a:latin typeface="Cambria Math" charset="0"/>
                                  </a:rPr>
                                  <m:t>(</m:t>
                                </m:r>
                                <m:r>
                                  <a:rPr lang="en-US" b="0" i="1" baseline="0" smtClean="0">
                                    <a:latin typeface="Cambria Math" charset="0"/>
                                  </a:rPr>
                                  <m:t>𝑥</m:t>
                                </m:r>
                              </m:e>
                              <m:sub>
                                <m:r>
                                  <a:rPr lang="en-US" b="0" i="1" baseline="0" smtClean="0">
                                    <a:latin typeface="Cambria Math" charset="0"/>
                                  </a:rPr>
                                  <m:t>𝑖</m:t>
                                </m:r>
                              </m:sub>
                            </m:sSub>
                            <m:r>
                              <a:rPr lang="en-US" b="0" i="1" baseline="0" smtClean="0">
                                <a:latin typeface="Cambria Math" charset="0"/>
                              </a:rPr>
                              <m:t>−</m:t>
                            </m:r>
                            <m:sSub>
                              <m:sSubPr>
                                <m:ctrlPr>
                                  <a:rPr lang="en-US" i="1" smtClean="0">
                                    <a:latin typeface="Cambria Math" charset="0"/>
                                    <a:ea typeface="Cambria Math" charset="0"/>
                                    <a:cs typeface="Cambria Math" charset="0"/>
                                  </a:rPr>
                                </m:ctrlPr>
                              </m:sSubPr>
                              <m:e>
                                <m:r>
                                  <a:rPr lang="en-US" i="1" smtClean="0">
                                    <a:latin typeface="Cambria Math" charset="0"/>
                                    <a:ea typeface="Cambria Math" charset="0"/>
                                    <a:cs typeface="Cambria Math" charset="0"/>
                                  </a:rPr>
                                  <m:t>𝜇</m:t>
                                </m:r>
                              </m:e>
                              <m:sub>
                                <m:r>
                                  <a:rPr lang="en-US" b="0" i="1" smtClean="0">
                                    <a:latin typeface="Cambria Math" charset="0"/>
                                    <a:ea typeface="Cambria Math" charset="0"/>
                                    <a:cs typeface="Cambria Math" charset="0"/>
                                  </a:rPr>
                                  <m:t>𝑋</m:t>
                                </m:r>
                              </m:sub>
                            </m:sSub>
                            <m:r>
                              <a:rPr lang="en-US" b="0" i="1" smtClean="0">
                                <a:latin typeface="Cambria Math" charset="0"/>
                                <a:ea typeface="Cambria Math" charset="0"/>
                                <a:cs typeface="Cambria Math" charset="0"/>
                              </a:rPr>
                              <m:t>)</m:t>
                            </m:r>
                          </m:e>
                          <m:sup>
                            <m:r>
                              <a:rPr lang="en-US" b="0" i="1" baseline="0" smtClean="0">
                                <a:latin typeface="Cambria Math" charset="0"/>
                              </a:rPr>
                              <m:t>2</m:t>
                            </m:r>
                          </m:sup>
                        </m:sSup>
                        <m:sSub>
                          <m:sSubPr>
                            <m:ctrlPr>
                              <a:rPr lang="en-US" b="0" i="1" baseline="0" smtClean="0">
                                <a:latin typeface="Cambria Math" charset="0"/>
                              </a:rPr>
                            </m:ctrlPr>
                          </m:sSubPr>
                          <m:e>
                            <m:r>
                              <a:rPr lang="en-US" b="0" i="1" baseline="0" smtClean="0">
                                <a:latin typeface="Cambria Math" charset="0"/>
                              </a:rPr>
                              <m:t>𝑝</m:t>
                            </m:r>
                          </m:e>
                          <m:sub>
                            <m:r>
                              <a:rPr lang="en-US" b="0" i="1" baseline="0" smtClean="0">
                                <a:latin typeface="Cambria Math" charset="0"/>
                              </a:rPr>
                              <m:t>𝑖</m:t>
                            </m:r>
                          </m:sub>
                        </m:sSub>
                      </m:e>
                    </m:nary>
                  </m:oMath>
                </a14:m>
                <a:endParaRPr lang="en-US" dirty="0" smtClean="0"/>
              </a:p>
              <a:p>
                <a:endParaRPr lang="en-US" dirty="0" smtClean="0"/>
              </a:p>
              <a:p>
                <a:r>
                  <a:rPr lang="en-US" dirty="0" smtClean="0"/>
                  <a:t>Standard deviation = </a:t>
                </a:r>
                <a14:m>
                  <m:oMath xmlns:m="http://schemas.openxmlformats.org/officeDocument/2006/math">
                    <m:sSub>
                      <m:sSubPr>
                        <m:ctrlPr>
                          <a:rPr lang="en-US" i="1" smtClean="0">
                            <a:latin typeface="Cambria Math" charset="0"/>
                          </a:rPr>
                        </m:ctrlPr>
                      </m:sSubPr>
                      <m:e>
                        <m:r>
                          <a:rPr lang="en-US" i="1" smtClean="0">
                            <a:latin typeface="Cambria Math" charset="0"/>
                            <a:ea typeface="Cambria Math" charset="0"/>
                            <a:cs typeface="Cambria Math" charset="0"/>
                          </a:rPr>
                          <m:t>𝜎</m:t>
                        </m:r>
                      </m:e>
                      <m:sub>
                        <m:r>
                          <a:rPr lang="en-US" b="0" i="1" smtClean="0">
                            <a:latin typeface="Cambria Math" charset="0"/>
                          </a:rPr>
                          <m:t>𝑋</m:t>
                        </m:r>
                      </m:sub>
                    </m:sSub>
                    <m:r>
                      <a:rPr lang="en-US" b="0" i="1" smtClean="0">
                        <a:latin typeface="Cambria Math" charset="0"/>
                      </a:rPr>
                      <m:t>= </m:t>
                    </m:r>
                    <m:rad>
                      <m:radPr>
                        <m:degHide m:val="on"/>
                        <m:ctrlPr>
                          <a:rPr lang="en-US" b="0" i="1" smtClean="0">
                            <a:latin typeface="Cambria Math" charset="0"/>
                          </a:rPr>
                        </m:ctrlPr>
                      </m:radPr>
                      <m:deg/>
                      <m:e>
                        <m:nary>
                          <m:naryPr>
                            <m:chr m:val="∑"/>
                            <m:subHide m:val="on"/>
                            <m:supHide m:val="on"/>
                            <m:ctrlPr>
                              <a:rPr lang="en-US" b="0" i="1" baseline="0" smtClean="0">
                                <a:latin typeface="Cambria Math" charset="0"/>
                              </a:rPr>
                            </m:ctrlPr>
                          </m:naryPr>
                          <m:sub/>
                          <m:sup/>
                          <m:e>
                            <m:sSup>
                              <m:sSupPr>
                                <m:ctrlPr>
                                  <a:rPr lang="en-US" b="0" i="1" baseline="0" smtClean="0">
                                    <a:latin typeface="Cambria Math" charset="0"/>
                                  </a:rPr>
                                </m:ctrlPr>
                              </m:sSupPr>
                              <m:e>
                                <m:sSub>
                                  <m:sSubPr>
                                    <m:ctrlPr>
                                      <a:rPr lang="en-US" b="0" i="1" baseline="0" smtClean="0">
                                        <a:latin typeface="Cambria Math" charset="0"/>
                                      </a:rPr>
                                    </m:ctrlPr>
                                  </m:sSubPr>
                                  <m:e>
                                    <m:r>
                                      <a:rPr lang="en-US" b="0" i="1" baseline="0" smtClean="0">
                                        <a:latin typeface="Cambria Math" charset="0"/>
                                      </a:rPr>
                                      <m:t>(</m:t>
                                    </m:r>
                                    <m:r>
                                      <a:rPr lang="en-US" b="0" i="1" baseline="0" smtClean="0">
                                        <a:latin typeface="Cambria Math" charset="0"/>
                                      </a:rPr>
                                      <m:t>𝑥</m:t>
                                    </m:r>
                                  </m:e>
                                  <m:sub>
                                    <m:r>
                                      <a:rPr lang="en-US" b="0" i="1" baseline="0" smtClean="0">
                                        <a:latin typeface="Cambria Math" charset="0"/>
                                      </a:rPr>
                                      <m:t>𝑖</m:t>
                                    </m:r>
                                  </m:sub>
                                </m:sSub>
                                <m:r>
                                  <a:rPr lang="en-US" b="0" i="1" baseline="0" smtClean="0">
                                    <a:latin typeface="Cambria Math" charset="0"/>
                                  </a:rPr>
                                  <m:t>−</m:t>
                                </m:r>
                                <m:sSub>
                                  <m:sSubPr>
                                    <m:ctrlPr>
                                      <a:rPr lang="en-US" i="1" smtClean="0">
                                        <a:latin typeface="Cambria Math" charset="0"/>
                                        <a:ea typeface="Cambria Math" charset="0"/>
                                        <a:cs typeface="Cambria Math" charset="0"/>
                                      </a:rPr>
                                    </m:ctrlPr>
                                  </m:sSubPr>
                                  <m:e>
                                    <m:r>
                                      <a:rPr lang="en-US" i="1" smtClean="0">
                                        <a:latin typeface="Cambria Math" charset="0"/>
                                        <a:ea typeface="Cambria Math" charset="0"/>
                                        <a:cs typeface="Cambria Math" charset="0"/>
                                      </a:rPr>
                                      <m:t>𝜇</m:t>
                                    </m:r>
                                  </m:e>
                                  <m:sub>
                                    <m:r>
                                      <a:rPr lang="en-US" b="0" i="1" smtClean="0">
                                        <a:latin typeface="Cambria Math" charset="0"/>
                                        <a:ea typeface="Cambria Math" charset="0"/>
                                        <a:cs typeface="Cambria Math" charset="0"/>
                                      </a:rPr>
                                      <m:t>𝑋</m:t>
                                    </m:r>
                                  </m:sub>
                                </m:sSub>
                                <m:r>
                                  <a:rPr lang="en-US" b="0" i="1" smtClean="0">
                                    <a:latin typeface="Cambria Math" charset="0"/>
                                    <a:ea typeface="Cambria Math" charset="0"/>
                                    <a:cs typeface="Cambria Math" charset="0"/>
                                  </a:rPr>
                                  <m:t>)</m:t>
                                </m:r>
                              </m:e>
                              <m:sup>
                                <m:r>
                                  <a:rPr lang="en-US" b="0" i="1" baseline="0" smtClean="0">
                                    <a:latin typeface="Cambria Math" charset="0"/>
                                  </a:rPr>
                                  <m:t>2</m:t>
                                </m:r>
                              </m:sup>
                            </m:sSup>
                            <m:sSub>
                              <m:sSubPr>
                                <m:ctrlPr>
                                  <a:rPr lang="en-US" b="0" i="1" baseline="0" smtClean="0">
                                    <a:latin typeface="Cambria Math" charset="0"/>
                                  </a:rPr>
                                </m:ctrlPr>
                              </m:sSubPr>
                              <m:e>
                                <m:r>
                                  <a:rPr lang="en-US" b="0" i="1" baseline="0" smtClean="0">
                                    <a:latin typeface="Cambria Math" charset="0"/>
                                  </a:rPr>
                                  <m:t>𝑝</m:t>
                                </m:r>
                              </m:e>
                              <m:sub>
                                <m:r>
                                  <a:rPr lang="en-US" b="0" i="1" baseline="0" smtClean="0">
                                    <a:latin typeface="Cambria Math" charset="0"/>
                                  </a:rPr>
                                  <m:t>𝑖</m:t>
                                </m:r>
                              </m:sub>
                            </m:sSub>
                          </m:e>
                        </m:nary>
                      </m:e>
                    </m:rad>
                  </m:oMath>
                </a14:m>
                <a:endParaRPr lang="en-US" dirty="0" smtClean="0"/>
              </a:p>
              <a:p>
                <a:r>
                  <a:rPr lang="en-US" dirty="0" smtClean="0"/>
                  <a:t>**SD</a:t>
                </a:r>
                <a:r>
                  <a:rPr lang="en-US" baseline="0" dirty="0" smtClean="0"/>
                  <a:t> IS JUST SQUARE ROOT OF VARIANCE**</a:t>
                </a:r>
              </a:p>
              <a:p>
                <a:r>
                  <a:rPr lang="en-US" baseline="0" dirty="0" smtClean="0"/>
                  <a:t>**AP TIP: mean and variance formulas given, but not standard deviation, so you must remember that SD is square root of variance</a:t>
                </a:r>
                <a:endParaRPr lang="en-US" dirty="0"/>
              </a:p>
            </p:txBody>
          </p:sp>
        </mc:Choice>
        <mc:Fallback xmlns="">
          <p:sp>
            <p:nvSpPr>
              <p:cNvPr id="3" name="Notes Placeholder 2"/>
              <p:cNvSpPr>
                <a:spLocks noGrp="1"/>
              </p:cNvSpPr>
              <p:nvPr>
                <p:ph type="body" idx="1"/>
              </p:nvPr>
            </p:nvSpPr>
            <p:spPr/>
            <p:txBody>
              <a:bodyPr/>
              <a:lstStyle/>
              <a:p>
                <a:r>
                  <a:rPr lang="en-US" dirty="0" smtClean="0"/>
                  <a:t>“average” of the squared deviation</a:t>
                </a:r>
                <a:r>
                  <a:rPr lang="en-US" baseline="0" dirty="0" smtClean="0"/>
                  <a:t> from the mean. </a:t>
                </a:r>
              </a:p>
              <a:p>
                <a:endParaRPr lang="en-US" baseline="0" dirty="0" smtClean="0"/>
              </a:p>
              <a:p>
                <a:r>
                  <a:rPr lang="en-US" baseline="0" dirty="0" smtClean="0"/>
                  <a:t>Variance = </a:t>
                </a:r>
                <a:r>
                  <a:rPr lang="en-US" baseline="0" dirty="0" err="1" smtClean="0"/>
                  <a:t>Var</a:t>
                </a:r>
                <a:r>
                  <a:rPr lang="en-US" baseline="0" dirty="0" smtClean="0"/>
                  <a:t>(X) = </a:t>
                </a:r>
                <a:r>
                  <a:rPr lang="en-US" i="0" baseline="0" smtClean="0">
                    <a:latin typeface="Cambria Math" charset="0"/>
                    <a:ea typeface="Cambria Math" charset="0"/>
                    <a:cs typeface="Cambria Math" charset="0"/>
                  </a:rPr>
                  <a:t>𝜎_</a:t>
                </a:r>
                <a:r>
                  <a:rPr lang="en-US" b="0" i="0" baseline="0" smtClean="0">
                    <a:latin typeface="Cambria Math" charset="0"/>
                  </a:rPr>
                  <a:t>𝑋^2</a:t>
                </a:r>
                <a:r>
                  <a:rPr lang="en-US" dirty="0" smtClean="0"/>
                  <a:t> = (x</a:t>
                </a:r>
                <a:r>
                  <a:rPr lang="en-US" baseline="-25000" dirty="0" smtClean="0"/>
                  <a:t>1</a:t>
                </a:r>
                <a:r>
                  <a:rPr lang="en-US" baseline="0" dirty="0" smtClean="0"/>
                  <a:t> - </a:t>
                </a:r>
                <a:r>
                  <a:rPr lang="en-US" i="0" smtClean="0">
                    <a:latin typeface="Cambria Math" charset="0"/>
                    <a:ea typeface="Cambria Math" charset="0"/>
                    <a:cs typeface="Cambria Math" charset="0"/>
                  </a:rPr>
                  <a:t>𝜇</a:t>
                </a:r>
                <a:r>
                  <a:rPr lang="en-US" i="0" smtClean="0">
                    <a:latin typeface="Cambria Math" charset="0"/>
                    <a:ea typeface="Cambria Math" charset="0"/>
                    <a:cs typeface="Cambria Math" charset="0"/>
                  </a:rPr>
                  <a:t>_</a:t>
                </a:r>
                <a:r>
                  <a:rPr lang="en-US" b="0" i="0" smtClean="0">
                    <a:latin typeface="Cambria Math" charset="0"/>
                    <a:ea typeface="Cambria Math" charset="0"/>
                    <a:cs typeface="Cambria Math" charset="0"/>
                  </a:rPr>
                  <a:t>𝑋</a:t>
                </a:r>
                <a:r>
                  <a:rPr lang="en-US" dirty="0" smtClean="0"/>
                  <a:t>)</a:t>
                </a:r>
                <a:r>
                  <a:rPr lang="en-US" baseline="30000" dirty="0" smtClean="0"/>
                  <a:t>2</a:t>
                </a:r>
                <a:r>
                  <a:rPr lang="en-US" baseline="0" dirty="0" smtClean="0"/>
                  <a:t>p</a:t>
                </a:r>
                <a:r>
                  <a:rPr lang="en-US" baseline="-25000" dirty="0" smtClean="0"/>
                  <a:t>1</a:t>
                </a:r>
                <a:r>
                  <a:rPr lang="en-US" baseline="0" dirty="0" smtClean="0"/>
                  <a:t> + (x</a:t>
                </a:r>
                <a:r>
                  <a:rPr lang="en-US" baseline="-25000" dirty="0" smtClean="0"/>
                  <a:t>2</a:t>
                </a:r>
                <a:r>
                  <a:rPr lang="en-US" baseline="0" dirty="0" smtClean="0"/>
                  <a:t> - </a:t>
                </a:r>
                <a:r>
                  <a:rPr lang="en-US" i="0" smtClean="0">
                    <a:latin typeface="Cambria Math" charset="0"/>
                    <a:ea typeface="Cambria Math" charset="0"/>
                    <a:cs typeface="Cambria Math" charset="0"/>
                  </a:rPr>
                  <a:t>𝜇</a:t>
                </a:r>
                <a:r>
                  <a:rPr lang="en-US" i="0" smtClean="0">
                    <a:latin typeface="Cambria Math" charset="0"/>
                    <a:ea typeface="Cambria Math" charset="0"/>
                    <a:cs typeface="Cambria Math" charset="0"/>
                  </a:rPr>
                  <a:t>_</a:t>
                </a:r>
                <a:r>
                  <a:rPr lang="en-US" b="0" i="0" smtClean="0">
                    <a:latin typeface="Cambria Math" charset="0"/>
                    <a:ea typeface="Cambria Math" charset="0"/>
                    <a:cs typeface="Cambria Math" charset="0"/>
                  </a:rPr>
                  <a:t>𝑋</a:t>
                </a:r>
                <a:r>
                  <a:rPr lang="en-US" dirty="0" smtClean="0"/>
                  <a:t>)</a:t>
                </a:r>
                <a:r>
                  <a:rPr lang="en-US" baseline="30000" dirty="0" smtClean="0"/>
                  <a:t>2</a:t>
                </a:r>
                <a:r>
                  <a:rPr lang="en-US" baseline="0" dirty="0" smtClean="0"/>
                  <a:t>p</a:t>
                </a:r>
                <a:r>
                  <a:rPr lang="en-US" baseline="-25000" dirty="0" smtClean="0"/>
                  <a:t>2</a:t>
                </a:r>
                <a:r>
                  <a:rPr lang="en-US" baseline="0" dirty="0" smtClean="0"/>
                  <a:t> +</a:t>
                </a:r>
                <a:r>
                  <a:rPr lang="mr-IN" baseline="0" dirty="0" smtClean="0"/>
                  <a:t>…</a:t>
                </a:r>
                <a:r>
                  <a:rPr lang="en-US" baseline="0" dirty="0" smtClean="0"/>
                  <a:t>+(x</a:t>
                </a:r>
                <a:r>
                  <a:rPr lang="en-US" baseline="-25000" dirty="0" smtClean="0"/>
                  <a:t>i</a:t>
                </a:r>
                <a:r>
                  <a:rPr lang="en-US" baseline="0" dirty="0" smtClean="0"/>
                  <a:t> - </a:t>
                </a:r>
                <a:r>
                  <a:rPr lang="en-US" i="0" smtClean="0">
                    <a:latin typeface="Cambria Math" charset="0"/>
                    <a:ea typeface="Cambria Math" charset="0"/>
                    <a:cs typeface="Cambria Math" charset="0"/>
                  </a:rPr>
                  <a:t>𝜇</a:t>
                </a:r>
                <a:r>
                  <a:rPr lang="en-US" i="0" smtClean="0">
                    <a:latin typeface="Cambria Math" charset="0"/>
                    <a:ea typeface="Cambria Math" charset="0"/>
                    <a:cs typeface="Cambria Math" charset="0"/>
                  </a:rPr>
                  <a:t>_</a:t>
                </a:r>
                <a:r>
                  <a:rPr lang="en-US" b="0" i="0" smtClean="0">
                    <a:latin typeface="Cambria Math" charset="0"/>
                    <a:ea typeface="Cambria Math" charset="0"/>
                    <a:cs typeface="Cambria Math" charset="0"/>
                  </a:rPr>
                  <a:t>𝑋</a:t>
                </a:r>
                <a:r>
                  <a:rPr lang="en-US" dirty="0" smtClean="0"/>
                  <a:t>)</a:t>
                </a:r>
                <a:r>
                  <a:rPr lang="en-US" baseline="30000" dirty="0" smtClean="0"/>
                  <a:t>2</a:t>
                </a:r>
                <a:r>
                  <a:rPr lang="en-US" baseline="0" dirty="0" smtClean="0"/>
                  <a:t>p</a:t>
                </a:r>
                <a:r>
                  <a:rPr lang="en-US" baseline="-25000" dirty="0" smtClean="0"/>
                  <a:t>i</a:t>
                </a:r>
                <a:r>
                  <a:rPr lang="en-US" baseline="0" dirty="0" smtClean="0"/>
                  <a:t> = </a:t>
                </a:r>
                <a:r>
                  <a:rPr lang="en-US" b="0" i="0" baseline="0" smtClean="0">
                    <a:latin typeface="Cambria Math" charset="0"/>
                  </a:rPr>
                  <a:t>∑▒〖</a:t>
                </a:r>
                <a:r>
                  <a:rPr lang="en-US" b="0" i="0" baseline="0" smtClean="0">
                    <a:latin typeface="Cambria Math" charset="0"/>
                  </a:rPr>
                  <a:t>〖〖(</a:t>
                </a:r>
                <a:r>
                  <a:rPr lang="en-US" b="0" i="0" baseline="0" smtClean="0">
                    <a:latin typeface="Cambria Math" charset="0"/>
                  </a:rPr>
                  <a:t>𝑥〗_𝑖−</a:t>
                </a:r>
                <a:r>
                  <a:rPr lang="en-US" i="0" smtClean="0">
                    <a:latin typeface="Cambria Math" charset="0"/>
                    <a:ea typeface="Cambria Math" charset="0"/>
                    <a:cs typeface="Cambria Math" charset="0"/>
                  </a:rPr>
                  <a:t>𝜇_</a:t>
                </a:r>
                <a:r>
                  <a:rPr lang="en-US" b="0" i="0" smtClean="0">
                    <a:latin typeface="Cambria Math" charset="0"/>
                    <a:ea typeface="Cambria Math" charset="0"/>
                    <a:cs typeface="Cambria Math" charset="0"/>
                  </a:rPr>
                  <a:t>𝑋</a:t>
                </a:r>
                <a:r>
                  <a:rPr lang="en-US" b="0" i="0" smtClean="0">
                    <a:latin typeface="Cambria Math" charset="0"/>
                    <a:ea typeface="Cambria Math" charset="0"/>
                    <a:cs typeface="Cambria Math" charset="0"/>
                  </a:rPr>
                  <a:t>)</a:t>
                </a:r>
                <a:r>
                  <a:rPr lang="en-US" b="0" i="0" baseline="0" smtClean="0">
                    <a:latin typeface="Cambria Math" charset="0"/>
                    <a:ea typeface="Cambria Math" charset="0"/>
                    <a:cs typeface="Cambria Math" charset="0"/>
                  </a:rPr>
                  <a:t>〗^</a:t>
                </a:r>
                <a:r>
                  <a:rPr lang="en-US" b="0" i="0" baseline="0" smtClean="0">
                    <a:latin typeface="Cambria Math" charset="0"/>
                  </a:rPr>
                  <a:t>2</a:t>
                </a:r>
                <a:r>
                  <a:rPr lang="en-US" b="0" i="0" baseline="0" smtClean="0">
                    <a:latin typeface="Cambria Math" charset="0"/>
                  </a:rPr>
                  <a:t> 𝑝_𝑖 〗</a:t>
                </a:r>
                <a:endParaRPr lang="en-US" dirty="0" smtClean="0"/>
              </a:p>
              <a:p>
                <a:endParaRPr lang="en-US" dirty="0" smtClean="0"/>
              </a:p>
              <a:p>
                <a:r>
                  <a:rPr lang="en-US" dirty="0" smtClean="0"/>
                  <a:t>Standard deviation = </a:t>
                </a:r>
                <a:r>
                  <a:rPr lang="en-US" i="0" smtClean="0">
                    <a:latin typeface="Cambria Math" charset="0"/>
                    <a:ea typeface="Cambria Math" charset="0"/>
                    <a:cs typeface="Cambria Math" charset="0"/>
                  </a:rPr>
                  <a:t>𝜎_</a:t>
                </a:r>
                <a:r>
                  <a:rPr lang="en-US" b="0" i="0" smtClean="0">
                    <a:latin typeface="Cambria Math" charset="0"/>
                  </a:rPr>
                  <a:t>𝑋= √(</a:t>
                </a:r>
                <a:r>
                  <a:rPr lang="en-US" b="0" i="0" baseline="0" smtClean="0">
                    <a:latin typeface="Cambria Math" charset="0"/>
                  </a:rPr>
                  <a:t>∑▒〖〖〖</a:t>
                </a:r>
                <a:r>
                  <a:rPr lang="en-US" b="0" i="0" baseline="0" smtClean="0">
                    <a:latin typeface="Cambria Math" charset="0"/>
                  </a:rPr>
                  <a:t>(𝑥〗_𝑖−</a:t>
                </a:r>
                <a:r>
                  <a:rPr lang="en-US" i="0" smtClean="0">
                    <a:latin typeface="Cambria Math" charset="0"/>
                    <a:ea typeface="Cambria Math" charset="0"/>
                    <a:cs typeface="Cambria Math" charset="0"/>
                  </a:rPr>
                  <a:t>𝜇_</a:t>
                </a:r>
                <a:r>
                  <a:rPr lang="en-US" b="0" i="0" smtClean="0">
                    <a:latin typeface="Cambria Math" charset="0"/>
                    <a:ea typeface="Cambria Math" charset="0"/>
                    <a:cs typeface="Cambria Math" charset="0"/>
                  </a:rPr>
                  <a:t>𝑋)</a:t>
                </a:r>
                <a:r>
                  <a:rPr lang="en-US" b="0" i="0" baseline="0" smtClean="0">
                    <a:latin typeface="Cambria Math" charset="0"/>
                    <a:ea typeface="Cambria Math" charset="0"/>
                    <a:cs typeface="Cambria Math" charset="0"/>
                  </a:rPr>
                  <a:t>〗^</a:t>
                </a:r>
                <a:r>
                  <a:rPr lang="en-US" b="0" i="0" baseline="0" smtClean="0">
                    <a:latin typeface="Cambria Math" charset="0"/>
                  </a:rPr>
                  <a:t>2 𝑝_𝑖 </a:t>
                </a:r>
                <a:r>
                  <a:rPr lang="en-US" b="0" i="0" baseline="0" smtClean="0">
                    <a:latin typeface="Cambria Math" charset="0"/>
                  </a:rPr>
                  <a:t>〗)</a:t>
                </a:r>
                <a:endParaRPr lang="en-US" dirty="0" smtClean="0"/>
              </a:p>
              <a:p>
                <a:r>
                  <a:rPr lang="en-US" dirty="0" smtClean="0"/>
                  <a:t>**SD</a:t>
                </a:r>
                <a:r>
                  <a:rPr lang="en-US" baseline="0" dirty="0" smtClean="0"/>
                  <a:t> IS JUST SQUARE ROOT OF VARIANCE**</a:t>
                </a:r>
              </a:p>
              <a:p>
                <a:r>
                  <a:rPr lang="en-US" baseline="0" dirty="0" smtClean="0"/>
                  <a:t>**AP TIP: mean and variance formulas given, but not standard deviation, so you must remember that SD is square root of variance</a:t>
                </a:r>
                <a:endParaRPr lang="en-US" dirty="0"/>
              </a:p>
            </p:txBody>
          </p:sp>
        </mc:Fallback>
      </mc:AlternateContent>
      <p:sp>
        <p:nvSpPr>
          <p:cNvPr id="4" name="Slide Number Placeholder 3"/>
          <p:cNvSpPr>
            <a:spLocks noGrp="1"/>
          </p:cNvSpPr>
          <p:nvPr>
            <p:ph type="sldNum" sz="quarter" idx="10"/>
          </p:nvPr>
        </p:nvSpPr>
        <p:spPr/>
        <p:txBody>
          <a:bodyPr/>
          <a:lstStyle/>
          <a:p>
            <a:fld id="{C34C77DD-2D59-6D4F-8BC5-90425939A9EC}" type="slidenum">
              <a:rPr lang="en-US" smtClean="0"/>
              <a:t>11</a:t>
            </a:fld>
            <a:endParaRPr lang="en-US"/>
          </a:p>
        </p:txBody>
      </p:sp>
    </p:spTree>
    <p:extLst>
      <p:ext uri="{BB962C8B-B14F-4D97-AF65-F5344CB8AC3E}">
        <p14:creationId xmlns:p14="http://schemas.microsoft.com/office/powerpoint/2010/main" val="735066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1/25/18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1/25/18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1/25/18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1/25/18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1/25/18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1/25/18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1/25/18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1/25/18</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1/25/18</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1/25/18</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6 </a:t>
            </a:r>
            <a:r>
              <a:rPr lang="mr-IN" dirty="0" smtClean="0"/>
              <a:t>–</a:t>
            </a:r>
            <a:r>
              <a:rPr lang="en-US" dirty="0" smtClean="0"/>
              <a:t> Random Variables</a:t>
            </a:r>
            <a:endParaRPr lang="en-US" dirty="0"/>
          </a:p>
        </p:txBody>
      </p:sp>
      <p:sp>
        <p:nvSpPr>
          <p:cNvPr id="3" name="Subtitle 2"/>
          <p:cNvSpPr>
            <a:spLocks noGrp="1"/>
          </p:cNvSpPr>
          <p:nvPr>
            <p:ph type="subTitle" idx="1"/>
          </p:nvPr>
        </p:nvSpPr>
        <p:spPr/>
        <p:txBody>
          <a:bodyPr/>
          <a:lstStyle/>
          <a:p>
            <a:r>
              <a:rPr lang="en-US" dirty="0" smtClean="0"/>
              <a:t>Part 1: Discrete and Continuous Random Variables</a:t>
            </a:r>
            <a:endParaRPr lang="en-US" dirty="0"/>
          </a:p>
        </p:txBody>
      </p:sp>
    </p:spTree>
    <p:extLst>
      <p:ext uri="{BB962C8B-B14F-4D97-AF65-F5344CB8AC3E}">
        <p14:creationId xmlns:p14="http://schemas.microsoft.com/office/powerpoint/2010/main" val="1254219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21737"/>
            <a:ext cx="7729728" cy="1188720"/>
          </a:xfrm>
        </p:spPr>
        <p:txBody>
          <a:bodyPr/>
          <a:lstStyle/>
          <a:p>
            <a:r>
              <a:rPr lang="en-US" dirty="0" smtClean="0"/>
              <a:t>Mean and </a:t>
            </a:r>
            <a:r>
              <a:rPr lang="en-US" smtClean="0"/>
              <a:t>expected value as an average</a:t>
            </a:r>
            <a:endParaRPr lang="en-US"/>
          </a:p>
        </p:txBody>
      </p:sp>
      <p:sp>
        <p:nvSpPr>
          <p:cNvPr id="3" name="Content Placeholder 2"/>
          <p:cNvSpPr>
            <a:spLocks noGrp="1"/>
          </p:cNvSpPr>
          <p:nvPr>
            <p:ph idx="1"/>
          </p:nvPr>
        </p:nvSpPr>
        <p:spPr>
          <a:xfrm>
            <a:off x="1928815" y="1480747"/>
            <a:ext cx="8732929" cy="3101983"/>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Apgar Scores: What’s Typical? </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In our earlier example, we defined the random variable X to be the Apgar score of a randomly selected baby. The table below gives the probability distribution for X again: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Compute the mean of the random variable X and interpret this variable in context.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91069318"/>
              </p:ext>
            </p:extLst>
          </p:nvPr>
        </p:nvGraphicFramePr>
        <p:xfrm>
          <a:off x="1928816" y="2689354"/>
          <a:ext cx="8732929" cy="741680"/>
        </p:xfrm>
        <a:graphic>
          <a:graphicData uri="http://schemas.openxmlformats.org/drawingml/2006/table">
            <a:tbl>
              <a:tblPr firstRow="1" bandRow="1">
                <a:tableStyleId>{5C22544A-7EE6-4342-B048-85BDC9FD1C3A}</a:tableStyleId>
              </a:tblPr>
              <a:tblGrid>
                <a:gridCol w="942975"/>
                <a:gridCol w="642937"/>
                <a:gridCol w="597321"/>
                <a:gridCol w="727744"/>
                <a:gridCol w="727744"/>
                <a:gridCol w="727744"/>
                <a:gridCol w="727744"/>
                <a:gridCol w="727744"/>
                <a:gridCol w="727744"/>
                <a:gridCol w="727744"/>
                <a:gridCol w="727744"/>
                <a:gridCol w="727744"/>
              </a:tblGrid>
              <a:tr h="370840">
                <a:tc>
                  <a:txBody>
                    <a:bodyPr/>
                    <a:lstStyle/>
                    <a:p>
                      <a:r>
                        <a:rPr lang="en-US" dirty="0" smtClean="0">
                          <a:solidFill>
                            <a:sysClr val="windowText" lastClr="000000"/>
                          </a:solidFill>
                        </a:rPr>
                        <a:t>Value</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0</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1</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2</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3</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4</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6</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7</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8</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9</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10</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t>Prob.</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.001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.006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.007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.008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.012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.020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.038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.099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.319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.437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.053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046886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21742"/>
            <a:ext cx="7729728" cy="1188720"/>
          </a:xfrm>
        </p:spPr>
        <p:txBody>
          <a:bodyPr>
            <a:normAutofit fontScale="90000"/>
          </a:bodyPr>
          <a:lstStyle/>
          <a:p>
            <a:r>
              <a:rPr lang="en-US" dirty="0" smtClean="0"/>
              <a:t>Standard deviation (and variance) of a discrete random variable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1500" y="1537912"/>
                <a:ext cx="11258550" cy="5134351"/>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Recall that variance is an</a:t>
                </a:r>
                <a:r>
                  <a:rPr lang="mr-IN" dirty="0" smtClean="0"/>
                  <a:t>…</a:t>
                </a: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Now that we’re using weighted averages, we need to use a slightly different formula (don’t worry, these are given to you on the exam).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Suppose that X is a discrete random variable with probability distribution</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lvl="0" indent="0">
                  <a:spcBef>
                    <a:spcPts val="0"/>
                  </a:spcBef>
                  <a:buClrTx/>
                  <a:buNone/>
                </a:pPr>
                <a:r>
                  <a:rPr lang="en-US" dirty="0" smtClean="0"/>
                  <a:t>and that </a:t>
                </a:r>
                <a14:m>
                  <m:oMath xmlns:m="http://schemas.openxmlformats.org/officeDocument/2006/math">
                    <m:sSub>
                      <m:sSubPr>
                        <m:ctrlPr>
                          <a:rPr lang="en-US" i="1">
                            <a:latin typeface="Cambria Math" charset="0"/>
                            <a:ea typeface="Cambria Math" charset="0"/>
                            <a:cs typeface="Cambria Math" charset="0"/>
                          </a:rPr>
                        </m:ctrlPr>
                      </m:sSubPr>
                      <m:e>
                        <m:r>
                          <a:rPr lang="en-US" i="1">
                            <a:latin typeface="Cambria Math" charset="0"/>
                            <a:ea typeface="Cambria Math" charset="0"/>
                            <a:cs typeface="Cambria Math" charset="0"/>
                          </a:rPr>
                          <m:t>𝜇</m:t>
                        </m:r>
                      </m:e>
                      <m:sub>
                        <m:r>
                          <a:rPr lang="en-US" i="1">
                            <a:latin typeface="Cambria Math" charset="0"/>
                            <a:ea typeface="Cambria Math" charset="0"/>
                            <a:cs typeface="Cambria Math" charset="0"/>
                          </a:rPr>
                          <m:t>𝑋</m:t>
                        </m:r>
                      </m:sub>
                    </m:sSub>
                  </m:oMath>
                </a14:m>
                <a:r>
                  <a:rPr lang="en-US" dirty="0" smtClean="0"/>
                  <a:t> is the mean of X. The </a:t>
                </a:r>
                <a:r>
                  <a:rPr lang="en-US" b="1" dirty="0" smtClean="0"/>
                  <a:t>variance </a:t>
                </a:r>
                <a:r>
                  <a:rPr lang="en-US" dirty="0" smtClean="0"/>
                  <a:t>of X is:</a:t>
                </a:r>
              </a:p>
              <a:p>
                <a:pPr marL="0" lvl="0" indent="0">
                  <a:spcBef>
                    <a:spcPts val="0"/>
                  </a:spcBef>
                  <a:buClrTx/>
                  <a:buNone/>
                </a:pPr>
                <a:endParaRPr lang="en-US" dirty="0"/>
              </a:p>
              <a:p>
                <a:pPr marL="0" lvl="0" indent="0">
                  <a:spcBef>
                    <a:spcPts val="0"/>
                  </a:spcBef>
                  <a:buClrTx/>
                  <a:buNone/>
                </a:pPr>
                <a:endParaRPr lang="en-US" dirty="0" smtClean="0"/>
              </a:p>
              <a:p>
                <a:pPr marL="0" lvl="0" indent="0">
                  <a:spcBef>
                    <a:spcPts val="0"/>
                  </a:spcBef>
                  <a:buClrTx/>
                  <a:buNone/>
                </a:pPr>
                <a:endParaRPr lang="en-US" dirty="0"/>
              </a:p>
              <a:p>
                <a:pPr marL="0" lvl="0" indent="0">
                  <a:spcBef>
                    <a:spcPts val="0"/>
                  </a:spcBef>
                  <a:buClrTx/>
                  <a:buNone/>
                </a:pPr>
                <a:endParaRPr lang="en-US" dirty="0" smtClean="0"/>
              </a:p>
              <a:p>
                <a:pPr marL="0" lvl="0" indent="0">
                  <a:spcBef>
                    <a:spcPts val="0"/>
                  </a:spcBef>
                  <a:buClrTx/>
                  <a:buNone/>
                </a:pPr>
                <a:endParaRPr lang="en-US" dirty="0"/>
              </a:p>
              <a:p>
                <a:pPr marL="0" lvl="0" indent="0">
                  <a:spcBef>
                    <a:spcPts val="0"/>
                  </a:spcBef>
                  <a:buClrTx/>
                  <a:buNone/>
                </a:pPr>
                <a:r>
                  <a:rPr lang="en-US" dirty="0" smtClean="0"/>
                  <a:t>The </a:t>
                </a:r>
                <a:r>
                  <a:rPr lang="en-US" b="1" dirty="0" smtClean="0"/>
                  <a:t>standard deviation</a:t>
                </a:r>
                <a:r>
                  <a:rPr lang="en-US" dirty="0" smtClean="0"/>
                  <a:t> of X is: </a:t>
                </a:r>
              </a:p>
              <a:p>
                <a:pPr marL="0" lvl="0" indent="0">
                  <a:spcBef>
                    <a:spcPts val="0"/>
                  </a:spcBef>
                  <a:buClrTx/>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1500" y="1537912"/>
                <a:ext cx="11258550" cy="5134351"/>
              </a:xfrm>
              <a:blipFill rotWithShape="0">
                <a:blip r:embed="rId3"/>
                <a:stretch>
                  <a:fillRect l="-487" t="-593" r="-812"/>
                </a:stretch>
              </a:blipFill>
            </p:spPr>
            <p:txBody>
              <a:bodyPr/>
              <a:lstStyle/>
              <a:p>
                <a:r>
                  <a:rPr lang="en-US">
                    <a:noFill/>
                  </a:rPr>
                  <a:t> </a:t>
                </a:r>
              </a:p>
            </p:txBody>
          </p:sp>
        </mc:Fallback>
      </mc:AlternateContent>
    </p:spTree>
    <p:extLst>
      <p:ext uri="{BB962C8B-B14F-4D97-AF65-F5344CB8AC3E}">
        <p14:creationId xmlns:p14="http://schemas.microsoft.com/office/powerpoint/2010/main" val="1075069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measures of spread for a discrete random variable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31136" y="2309428"/>
                <a:ext cx="7729728" cy="310198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We have calculated the mean Apgar score of a randomly chosen newborn to be </a:t>
                </a:r>
                <a14:m>
                  <m:oMath xmlns:m="http://schemas.openxmlformats.org/officeDocument/2006/math">
                    <m:sSub>
                      <m:sSubPr>
                        <m:ctrlPr>
                          <a:rPr lang="en-US" i="1" smtClean="0">
                            <a:latin typeface="Cambria Math" charset="0"/>
                          </a:rPr>
                        </m:ctrlPr>
                      </m:sSubPr>
                      <m:e>
                        <m:r>
                          <a:rPr lang="en-US" i="1" smtClean="0">
                            <a:latin typeface="Cambria Math" charset="0"/>
                            <a:ea typeface="Cambria Math" charset="0"/>
                            <a:cs typeface="Cambria Math" charset="0"/>
                          </a:rPr>
                          <m:t>𝜇</m:t>
                        </m:r>
                      </m:e>
                      <m:sub>
                        <m:r>
                          <a:rPr lang="en-US" b="0" i="1" smtClean="0">
                            <a:latin typeface="Cambria Math" charset="0"/>
                          </a:rPr>
                          <m:t>𝑥</m:t>
                        </m:r>
                      </m:sub>
                    </m:sSub>
                    <m:r>
                      <a:rPr lang="en-US" b="0" i="1" smtClean="0">
                        <a:latin typeface="Cambria Math" charset="0"/>
                      </a:rPr>
                      <m:t>=8.128.</m:t>
                    </m:r>
                  </m:oMath>
                </a14:m>
                <a:r>
                  <a:rPr lang="en-US" dirty="0" smtClean="0"/>
                  <a:t> The table below gives the probability distribution for X one more time.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Compute and interpret the standard deviation of the random variable X.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31136" y="2309428"/>
                <a:ext cx="7729728" cy="3101983"/>
              </a:xfrm>
              <a:blipFill rotWithShape="0">
                <a:blip r:embed="rId3"/>
                <a:stretch>
                  <a:fillRect l="-631" t="-1179"/>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968241670"/>
              </p:ext>
            </p:extLst>
          </p:nvPr>
        </p:nvGraphicFramePr>
        <p:xfrm>
          <a:off x="1885955" y="3189421"/>
          <a:ext cx="8732929" cy="741680"/>
        </p:xfrm>
        <a:graphic>
          <a:graphicData uri="http://schemas.openxmlformats.org/drawingml/2006/table">
            <a:tbl>
              <a:tblPr firstRow="1" bandRow="1">
                <a:tableStyleId>{5C22544A-7EE6-4342-B048-85BDC9FD1C3A}</a:tableStyleId>
              </a:tblPr>
              <a:tblGrid>
                <a:gridCol w="942975"/>
                <a:gridCol w="642937"/>
                <a:gridCol w="597321"/>
                <a:gridCol w="727744"/>
                <a:gridCol w="727744"/>
                <a:gridCol w="727744"/>
                <a:gridCol w="727744"/>
                <a:gridCol w="727744"/>
                <a:gridCol w="727744"/>
                <a:gridCol w="727744"/>
                <a:gridCol w="727744"/>
                <a:gridCol w="727744"/>
              </a:tblGrid>
              <a:tr h="370840">
                <a:tc>
                  <a:txBody>
                    <a:bodyPr/>
                    <a:lstStyle/>
                    <a:p>
                      <a:r>
                        <a:rPr lang="en-US" dirty="0" smtClean="0">
                          <a:solidFill>
                            <a:sysClr val="windowText" lastClr="000000"/>
                          </a:solidFill>
                        </a:rPr>
                        <a:t>Value</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0</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1</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2</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3</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4</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6</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7</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8</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9</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10</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t>Prob.</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.001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.006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.007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.008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.012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.020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.038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.099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.319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.437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.053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89201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calculator</a:t>
            </a:r>
            <a:endParaRPr lang="en-US" dirty="0"/>
          </a:p>
        </p:txBody>
      </p:sp>
      <p:sp>
        <p:nvSpPr>
          <p:cNvPr id="3" name="Content Placeholder 2"/>
          <p:cNvSpPr>
            <a:spLocks noGrp="1"/>
          </p:cNvSpPr>
          <p:nvPr>
            <p:ph idx="1"/>
          </p:nvPr>
        </p:nvSpPr>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Let’s explore what the calculator can do with the random variable X = Apgar score of a randomly selected newborn.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lang="en-US" dirty="0" smtClean="0"/>
              <a:t>Start by entering the values of the random variable in L1 and their corresponding probabilities in L2. </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lang="en-US" dirty="0" smtClean="0"/>
              <a:t>Make a histogram of the probability distribution by adjusting your window settings with </a:t>
            </a:r>
            <a:r>
              <a:rPr lang="en-US" dirty="0" err="1" smtClean="0"/>
              <a:t>Xmin</a:t>
            </a:r>
            <a:r>
              <a:rPr lang="en-US" dirty="0" smtClean="0"/>
              <a:t> = -1, </a:t>
            </a:r>
            <a:r>
              <a:rPr lang="en-US" dirty="0" err="1" smtClean="0"/>
              <a:t>Xmax</a:t>
            </a:r>
            <a:r>
              <a:rPr lang="en-US" dirty="0" smtClean="0"/>
              <a:t> = 11, </a:t>
            </a:r>
            <a:r>
              <a:rPr lang="en-US" dirty="0" err="1" smtClean="0"/>
              <a:t>Xscl</a:t>
            </a:r>
            <a:r>
              <a:rPr lang="en-US" dirty="0" smtClean="0"/>
              <a:t>=1, </a:t>
            </a:r>
            <a:r>
              <a:rPr lang="en-US" dirty="0" err="1" smtClean="0"/>
              <a:t>Ymin</a:t>
            </a:r>
            <a:r>
              <a:rPr lang="en-US" dirty="0" smtClean="0"/>
              <a:t>=0.1, </a:t>
            </a:r>
            <a:r>
              <a:rPr lang="en-US" dirty="0" err="1" smtClean="0"/>
              <a:t>Ymax</a:t>
            </a:r>
            <a:r>
              <a:rPr lang="en-US" dirty="0" smtClean="0"/>
              <a:t>=0.5, </a:t>
            </a:r>
            <a:r>
              <a:rPr lang="en-US" dirty="0" err="1" smtClean="0"/>
              <a:t>Yscl</a:t>
            </a:r>
            <a:r>
              <a:rPr lang="en-US" dirty="0" smtClean="0"/>
              <a:t> = 0.1</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lang="en-US" dirty="0" smtClean="0"/>
              <a:t>To calculate the mean and standard deviation, use 1VarStats with the values in L1 and connect them with the probabilities in L2. </a:t>
            </a:r>
          </a:p>
          <a:p>
            <a:pPr marL="0" marR="0" lvl="0" indent="0" defTabSz="914400" eaLnBrk="1" fontAlgn="auto" latinLnBrk="0" hangingPunct="1">
              <a:lnSpc>
                <a:spcPct val="100000"/>
              </a:lnSpc>
              <a:spcBef>
                <a:spcPts val="0"/>
              </a:spcBef>
              <a:spcAft>
                <a:spcPts val="0"/>
              </a:spcAft>
              <a:buClrTx/>
              <a:buSzTx/>
              <a:buNone/>
              <a:tabLst/>
              <a:defRPr/>
            </a:pPr>
            <a:r>
              <a:rPr lang="en-US" dirty="0"/>
              <a:t>	</a:t>
            </a:r>
            <a:r>
              <a:rPr lang="en-US" dirty="0" smtClean="0"/>
              <a:t>- In 1VarStats, choose </a:t>
            </a:r>
            <a:r>
              <a:rPr lang="en-US" dirty="0" err="1" smtClean="0"/>
              <a:t>FreqList</a:t>
            </a:r>
            <a:r>
              <a:rPr lang="en-US" dirty="0" smtClean="0"/>
              <a:t>: L2 </a:t>
            </a:r>
            <a:r>
              <a:rPr lang="mr-IN" dirty="0" smtClean="0"/>
              <a:t>–</a:t>
            </a:r>
            <a:r>
              <a:rPr lang="en-US" dirty="0" smtClean="0"/>
              <a:t>OR-</a:t>
            </a:r>
          </a:p>
          <a:p>
            <a:pPr marL="0" marR="0" lvl="0" indent="0" defTabSz="914400" eaLnBrk="1" fontAlgn="auto" latinLnBrk="0" hangingPunct="1">
              <a:lnSpc>
                <a:spcPct val="100000"/>
              </a:lnSpc>
              <a:spcBef>
                <a:spcPts val="0"/>
              </a:spcBef>
              <a:spcAft>
                <a:spcPts val="0"/>
              </a:spcAft>
              <a:buClrTx/>
              <a:buSzTx/>
              <a:buNone/>
              <a:tabLst/>
              <a:defRPr/>
            </a:pPr>
            <a:r>
              <a:rPr lang="en-US" dirty="0"/>
              <a:t>	</a:t>
            </a:r>
            <a:r>
              <a:rPr lang="en-US" dirty="0" smtClean="0"/>
              <a:t>- Execute 1-VarStatsL1,L2 </a:t>
            </a:r>
          </a:p>
        </p:txBody>
      </p:sp>
    </p:spTree>
    <p:extLst>
      <p:ext uri="{BB962C8B-B14F-4D97-AF65-F5344CB8AC3E}">
        <p14:creationId xmlns:p14="http://schemas.microsoft.com/office/powerpoint/2010/main" val="1740126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Understanding</a:t>
            </a:r>
            <a:endParaRPr lang="en-US" dirty="0"/>
          </a:p>
        </p:txBody>
      </p:sp>
      <p:sp>
        <p:nvSpPr>
          <p:cNvPr id="3" name="Content Placeholder 2"/>
          <p:cNvSpPr>
            <a:spLocks noGrp="1"/>
          </p:cNvSpPr>
          <p:nvPr>
            <p:ph idx="1"/>
          </p:nvPr>
        </p:nvSpPr>
        <p:spPr>
          <a:xfrm>
            <a:off x="2231136" y="2638044"/>
            <a:ext cx="7729728" cy="3662744"/>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A large auto dealership keeps track of sales made during each hour of the day. Let X = the number of cars sold during the first hour of business on a randomly selected Friday. Based on previous records, the probability distribution of X is as follows: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lang="en-US" dirty="0" smtClean="0"/>
              <a:t>Compute and interpret the mean of X. </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endParaRPr lang="en-US" dirty="0"/>
          </a:p>
          <a:p>
            <a:pPr marL="342900" marR="0" lvl="0" indent="-342900" defTabSz="914400" eaLnBrk="1" fontAlgn="auto" latinLnBrk="0" hangingPunct="1">
              <a:lnSpc>
                <a:spcPct val="100000"/>
              </a:lnSpc>
              <a:spcBef>
                <a:spcPts val="0"/>
              </a:spcBef>
              <a:spcAft>
                <a:spcPts val="0"/>
              </a:spcAft>
              <a:buClrTx/>
              <a:buSzTx/>
              <a:buFontTx/>
              <a:buAutoNum type="arabicPeriod"/>
              <a:tabLst/>
              <a:defRPr/>
            </a:pPr>
            <a:endParaRPr lang="en-US" dirty="0" smtClean="0"/>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lang="en-US" dirty="0" smtClean="0"/>
              <a:t>Compute and interpret the standard deviation of X.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48805035"/>
              </p:ext>
            </p:extLst>
          </p:nvPr>
        </p:nvGraphicFramePr>
        <p:xfrm>
          <a:off x="2231136" y="3818195"/>
          <a:ext cx="8128000" cy="741680"/>
        </p:xfrm>
        <a:graphic>
          <a:graphicData uri="http://schemas.openxmlformats.org/drawingml/2006/table">
            <a:tbl>
              <a:tblPr firstRow="1" bandRow="1">
                <a:tableStyleId>{5C22544A-7EE6-4342-B048-85BDC9FD1C3A}</a:tableStyleId>
              </a:tblPr>
              <a:tblGrid>
                <a:gridCol w="1625600"/>
                <a:gridCol w="1625600"/>
                <a:gridCol w="1625600"/>
                <a:gridCol w="1625600"/>
                <a:gridCol w="1625600"/>
              </a:tblGrid>
              <a:tr h="370840">
                <a:tc>
                  <a:txBody>
                    <a:bodyPr/>
                    <a:lstStyle/>
                    <a:p>
                      <a:r>
                        <a:rPr lang="en-US" dirty="0" smtClean="0"/>
                        <a:t>Cars Sold:</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r>
              <a:tr h="370840">
                <a:tc>
                  <a:txBody>
                    <a:bodyPr/>
                    <a:lstStyle/>
                    <a:p>
                      <a:r>
                        <a:rPr lang="en-US" dirty="0" smtClean="0"/>
                        <a:t>Probability</a:t>
                      </a:r>
                      <a:endParaRPr lang="en-US" dirty="0"/>
                    </a:p>
                  </a:txBody>
                  <a:tcPr/>
                </a:tc>
                <a:tc>
                  <a:txBody>
                    <a:bodyPr/>
                    <a:lstStyle/>
                    <a:p>
                      <a:r>
                        <a:rPr lang="en-US" dirty="0" smtClean="0"/>
                        <a:t>0.3</a:t>
                      </a:r>
                      <a:endParaRPr lang="en-US" dirty="0"/>
                    </a:p>
                  </a:txBody>
                  <a:tcPr/>
                </a:tc>
                <a:tc>
                  <a:txBody>
                    <a:bodyPr/>
                    <a:lstStyle/>
                    <a:p>
                      <a:r>
                        <a:rPr lang="en-US" dirty="0" smtClean="0"/>
                        <a:t>0.4</a:t>
                      </a:r>
                      <a:endParaRPr lang="en-US" dirty="0"/>
                    </a:p>
                  </a:txBody>
                  <a:tcPr/>
                </a:tc>
                <a:tc>
                  <a:txBody>
                    <a:bodyPr/>
                    <a:lstStyle/>
                    <a:p>
                      <a:r>
                        <a:rPr lang="en-US" dirty="0" smtClean="0"/>
                        <a:t>0.2</a:t>
                      </a:r>
                      <a:endParaRPr lang="en-US" dirty="0"/>
                    </a:p>
                  </a:txBody>
                  <a:tcPr/>
                </a:tc>
                <a:tc>
                  <a:txBody>
                    <a:bodyPr/>
                    <a:lstStyle/>
                    <a:p>
                      <a:r>
                        <a:rPr lang="en-US" dirty="0" smtClean="0"/>
                        <a:t>0.1</a:t>
                      </a:r>
                      <a:endParaRPr lang="en-US" dirty="0"/>
                    </a:p>
                  </a:txBody>
                  <a:tcPr/>
                </a:tc>
              </a:tr>
            </a:tbl>
          </a:graphicData>
        </a:graphic>
      </p:graphicFrame>
    </p:spTree>
    <p:extLst>
      <p:ext uri="{BB962C8B-B14F-4D97-AF65-F5344CB8AC3E}">
        <p14:creationId xmlns:p14="http://schemas.microsoft.com/office/powerpoint/2010/main" val="676261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Random Variables</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Suppose we choose a random number between 0 and 1. There are infinitely many numbers in this sample space, but they should all add up to 1.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Call the outcome of the random number generator Y. How can we find the probabilities of events like P(0.3</a:t>
            </a:r>
            <a:r>
              <a:rPr lang="en-US" u="sng" dirty="0" smtClean="0"/>
              <a:t>&lt;</a:t>
            </a:r>
            <a:r>
              <a:rPr lang="en-US" dirty="0" smtClean="0"/>
              <a:t>Y</a:t>
            </a:r>
            <a:r>
              <a:rPr lang="en-US" u="sng" dirty="0" smtClean="0"/>
              <a:t>&lt;</a:t>
            </a:r>
            <a:r>
              <a:rPr lang="en-US" dirty="0" smtClean="0"/>
              <a:t>0.7)? We would like all possible outcomes to be equally likely, but we cannot assign probabilities to each individual value of Y and then add them because there are infinitely many possible values. </a:t>
            </a:r>
            <a:endParaRPr lang="en-US" dirty="0"/>
          </a:p>
        </p:txBody>
      </p:sp>
    </p:spTree>
    <p:extLst>
      <p:ext uri="{BB962C8B-B14F-4D97-AF65-F5344CB8AC3E}">
        <p14:creationId xmlns:p14="http://schemas.microsoft.com/office/powerpoint/2010/main" val="478970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Density Curves and Probability Distributions</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As previously discussed, the random number generator will spread its output uniformly across the entire interval from 0 to 1 as we allow it to generate a long sequence of random numbers. The results of many trials are represented by a uniform distribution density curve. It has a height 1 over interval 0-1. So what about P(0.4</a:t>
            </a:r>
            <a:r>
              <a:rPr lang="en-US" u="sng" dirty="0" smtClean="0"/>
              <a:t>&lt;</a:t>
            </a:r>
            <a:r>
              <a:rPr lang="en-US" dirty="0" smtClean="0"/>
              <a:t>Y</a:t>
            </a:r>
            <a:r>
              <a:rPr lang="en-US" u="sng" dirty="0" smtClean="0"/>
              <a:t>&lt;</a:t>
            </a:r>
            <a:r>
              <a:rPr lang="en-US" dirty="0" smtClean="0"/>
              <a:t>0.7)? </a:t>
            </a:r>
            <a:endParaRPr lang="en-US" dirty="0"/>
          </a:p>
        </p:txBody>
      </p:sp>
    </p:spTree>
    <p:extLst>
      <p:ext uri="{BB962C8B-B14F-4D97-AF65-F5344CB8AC3E}">
        <p14:creationId xmlns:p14="http://schemas.microsoft.com/office/powerpoint/2010/main" val="67069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Continuous Random Variables </a:t>
            </a:r>
            <a:endParaRPr lang="en-US" dirty="0"/>
          </a:p>
        </p:txBody>
      </p:sp>
      <p:sp>
        <p:nvSpPr>
          <p:cNvPr id="3" name="Content Placeholder 2"/>
          <p:cNvSpPr>
            <a:spLocks noGrp="1"/>
          </p:cNvSpPr>
          <p:nvPr>
            <p:ph idx="1"/>
          </p:nvPr>
        </p:nvSpPr>
        <p:spPr>
          <a:xfrm>
            <a:off x="1385888" y="2153412"/>
            <a:ext cx="9358312" cy="4333113"/>
          </a:xfrm>
        </p:spPr>
        <p:txBody>
          <a:bodyPr/>
          <a:lstStyle/>
          <a:p>
            <a:r>
              <a:rPr lang="en-US" dirty="0" smtClean="0"/>
              <a:t>We call Y a continuous random variable because</a:t>
            </a:r>
            <a:r>
              <a:rPr lang="mr-IN" dirty="0" smtClean="0"/>
              <a:t>…</a:t>
            </a:r>
            <a:endParaRPr lang="en-US" dirty="0" smtClean="0"/>
          </a:p>
          <a:p>
            <a:endParaRPr lang="en-US" dirty="0"/>
          </a:p>
          <a:p>
            <a:r>
              <a:rPr lang="en-US" dirty="0" smtClean="0"/>
              <a:t>The probability distribution of Y is described by a ______________</a:t>
            </a:r>
          </a:p>
          <a:p>
            <a:endParaRPr lang="en-US" dirty="0"/>
          </a:p>
          <a:p>
            <a:r>
              <a:rPr lang="en-US" dirty="0" smtClean="0"/>
              <a:t>The probability of any event is the area under the density curve and above the values of X that make up the event. </a:t>
            </a:r>
          </a:p>
          <a:p>
            <a:endParaRPr lang="en-US" dirty="0"/>
          </a:p>
          <a:p>
            <a:r>
              <a:rPr lang="en-US" dirty="0" smtClean="0"/>
              <a:t>All continuous probability models assign probability 0 to every individual outcome. Why? </a:t>
            </a:r>
            <a:endParaRPr lang="en-US" dirty="0"/>
          </a:p>
        </p:txBody>
      </p:sp>
    </p:spTree>
    <p:extLst>
      <p:ext uri="{BB962C8B-B14F-4D97-AF65-F5344CB8AC3E}">
        <p14:creationId xmlns:p14="http://schemas.microsoft.com/office/powerpoint/2010/main" val="862134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Probability Distributions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Young Women’s Heights</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The heights of young women closely follow the normal distribution with mean </a:t>
                </a:r>
                <a14:m>
                  <m:oMath xmlns:m="http://schemas.openxmlformats.org/officeDocument/2006/math">
                    <m:r>
                      <a:rPr lang="en-US" i="1" smtClean="0">
                        <a:latin typeface="Cambria Math" charset="0"/>
                        <a:ea typeface="Cambria Math" charset="0"/>
                        <a:cs typeface="Cambria Math" charset="0"/>
                      </a:rPr>
                      <m:t>𝜇</m:t>
                    </m:r>
                    <m:r>
                      <a:rPr lang="en-US" b="0" i="1" smtClean="0">
                        <a:latin typeface="Cambria Math" charset="0"/>
                        <a:ea typeface="Cambria Math" charset="0"/>
                        <a:cs typeface="Cambria Math" charset="0"/>
                      </a:rPr>
                      <m:t>=64</m:t>
                    </m:r>
                  </m:oMath>
                </a14:m>
                <a:r>
                  <a:rPr lang="en-US" dirty="0" smtClean="0"/>
                  <a:t> inches and standard deviation </a:t>
                </a:r>
                <a14:m>
                  <m:oMath xmlns:m="http://schemas.openxmlformats.org/officeDocument/2006/math">
                    <m:r>
                      <a:rPr lang="en-US" i="1" smtClean="0">
                        <a:latin typeface="Cambria Math" charset="0"/>
                        <a:ea typeface="Cambria Math" charset="0"/>
                        <a:cs typeface="Cambria Math" charset="0"/>
                      </a:rPr>
                      <m:t>𝜎</m:t>
                    </m:r>
                    <m:r>
                      <a:rPr lang="en-US" b="0" i="1" smtClean="0">
                        <a:latin typeface="Cambria Math" charset="0"/>
                        <a:ea typeface="Cambria Math" charset="0"/>
                        <a:cs typeface="Cambria Math" charset="0"/>
                      </a:rPr>
                      <m:t>=2.7</m:t>
                    </m:r>
                  </m:oMath>
                </a14:m>
                <a:r>
                  <a:rPr lang="en-US" dirty="0" smtClean="0"/>
                  <a:t> inches. This is a distribution for a large set of data. Now choose a young woman at random and call her height Y. If we repeat the random choice very many times, the distribution of values of Y is the same Normal distribution that describes the heights of all young women. Find the probability that the chosen woman is between 68 and 70 inches tall.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631" t="-1179" r="-1183"/>
                </a:stretch>
              </a:blipFill>
            </p:spPr>
            <p:txBody>
              <a:bodyPr/>
              <a:lstStyle/>
              <a:p>
                <a:r>
                  <a:rPr lang="en-US">
                    <a:noFill/>
                  </a:rPr>
                  <a:t> </a:t>
                </a:r>
              </a:p>
            </p:txBody>
          </p:sp>
        </mc:Fallback>
      </mc:AlternateContent>
    </p:spTree>
    <p:extLst>
      <p:ext uri="{BB962C8B-B14F-4D97-AF65-F5344CB8AC3E}">
        <p14:creationId xmlns:p14="http://schemas.microsoft.com/office/powerpoint/2010/main" val="1792524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152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6359" y="120630"/>
            <a:ext cx="7729728" cy="1188720"/>
          </a:xfrm>
        </p:spPr>
        <p:txBody>
          <a:bodyPr/>
          <a:lstStyle/>
          <a:p>
            <a:r>
              <a:rPr lang="en-US" dirty="0" smtClean="0"/>
              <a:t>Think about it</a:t>
            </a:r>
            <a:endParaRPr lang="en-US" dirty="0"/>
          </a:p>
        </p:txBody>
      </p:sp>
      <p:sp>
        <p:nvSpPr>
          <p:cNvPr id="3" name="Content Placeholder 2"/>
          <p:cNvSpPr>
            <a:spLocks noGrp="1"/>
          </p:cNvSpPr>
          <p:nvPr>
            <p:ph idx="1"/>
          </p:nvPr>
        </p:nvSpPr>
        <p:spPr>
          <a:xfrm>
            <a:off x="998805" y="1309350"/>
            <a:ext cx="10564837" cy="5049247"/>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A probability model describes the possible outcomes of tossing a fair coin 3 times. The sample space for this process is: </a:t>
            </a:r>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HHH	HHT	HTH	THH	HTT	THT	TTH	TTT</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The probability of each outcome is _______.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Now, define the variable X = the number of heads obtained (0, 1, 2, or 3). How likely is X to take each of those values?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We can summarize the distribution of probabilities of X as follows: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What’s the probability that we get at least one head in three tosses of the coin?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41823087"/>
              </p:ext>
            </p:extLst>
          </p:nvPr>
        </p:nvGraphicFramePr>
        <p:xfrm>
          <a:off x="1202161" y="4517944"/>
          <a:ext cx="8128000" cy="741680"/>
        </p:xfrm>
        <a:graphic>
          <a:graphicData uri="http://schemas.openxmlformats.org/drawingml/2006/table">
            <a:tbl>
              <a:tblPr firstRow="1" bandRow="1">
                <a:tableStyleId>{5C22544A-7EE6-4342-B048-85BDC9FD1C3A}</a:tableStyleId>
              </a:tblPr>
              <a:tblGrid>
                <a:gridCol w="1625600"/>
                <a:gridCol w="1625600"/>
                <a:gridCol w="1625600"/>
                <a:gridCol w="1625600"/>
                <a:gridCol w="1625600"/>
              </a:tblGrid>
              <a:tr h="370840">
                <a:tc>
                  <a:txBody>
                    <a:bodyPr/>
                    <a:lstStyle/>
                    <a:p>
                      <a:r>
                        <a:rPr lang="en-US" dirty="0" smtClean="0">
                          <a:solidFill>
                            <a:sysClr val="windowText" lastClr="000000"/>
                          </a:solidFill>
                        </a:rPr>
                        <a:t>Value:</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dirty="0" smtClean="0">
                          <a:solidFill>
                            <a:sysClr val="windowText" lastClr="000000"/>
                          </a:solidFill>
                        </a:rPr>
                        <a:t>Probability:</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8887507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Mean and Standard deviation of Continuous Random variables?</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Recall that Chapter 2 (Normal Distributions) showed us how to find the mean, standard deviation, and proportions of density curves (on which continuous random variables lie).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R="0" lvl="0" defTabSz="914400" eaLnBrk="1" fontAlgn="auto" latinLnBrk="0" hangingPunct="1">
              <a:lnSpc>
                <a:spcPct val="100000"/>
              </a:lnSpc>
              <a:spcBef>
                <a:spcPts val="0"/>
              </a:spcBef>
              <a:spcAft>
                <a:spcPts val="0"/>
              </a:spcAft>
              <a:buClrTx/>
              <a:buSzTx/>
              <a:buFontTx/>
              <a:buChar char="-"/>
              <a:tabLst/>
              <a:defRPr/>
            </a:pPr>
            <a:r>
              <a:rPr lang="en-US" dirty="0" smtClean="0"/>
              <a:t>The mean lies at the __________ of a ____________ density curve, such as the Normal curve</a:t>
            </a:r>
          </a:p>
          <a:p>
            <a:pPr marR="0" lvl="0" defTabSz="914400" eaLnBrk="1" fontAlgn="auto" latinLnBrk="0" hangingPunct="1">
              <a:lnSpc>
                <a:spcPct val="100000"/>
              </a:lnSpc>
              <a:spcBef>
                <a:spcPts val="0"/>
              </a:spcBef>
              <a:spcAft>
                <a:spcPts val="0"/>
              </a:spcAft>
              <a:buClrTx/>
              <a:buSzTx/>
              <a:buFontTx/>
              <a:buChar char="-"/>
              <a:tabLst/>
              <a:defRPr/>
            </a:pPr>
            <a:r>
              <a:rPr lang="en-US" dirty="0" smtClean="0"/>
              <a:t>We can locate the _________ ___________ of a Normal distribution from its _______________ ____________. </a:t>
            </a:r>
          </a:p>
          <a:p>
            <a:pPr marR="0" lvl="0" defTabSz="914400" eaLnBrk="1" fontAlgn="auto" latinLnBrk="0" hangingPunct="1">
              <a:lnSpc>
                <a:spcPct val="100000"/>
              </a:lnSpc>
              <a:spcBef>
                <a:spcPts val="0"/>
              </a:spcBef>
              <a:spcAft>
                <a:spcPts val="0"/>
              </a:spcAft>
              <a:buClrTx/>
              <a:buSzTx/>
              <a:buFontTx/>
              <a:buChar char="-"/>
              <a:tabLst/>
              <a:defRPr/>
            </a:pPr>
            <a:r>
              <a:rPr lang="en-US" dirty="0" smtClean="0"/>
              <a:t>We can identify the proportion of outcomes ____ or __________ a particular point on the density curve by calculating its __________. </a:t>
            </a:r>
            <a:endParaRPr lang="en-US" dirty="0"/>
          </a:p>
        </p:txBody>
      </p:sp>
    </p:spTree>
    <p:extLst>
      <p:ext uri="{BB962C8B-B14F-4D97-AF65-F5344CB8AC3E}">
        <p14:creationId xmlns:p14="http://schemas.microsoft.com/office/powerpoint/2010/main" val="6637645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6 </a:t>
            </a:r>
            <a:r>
              <a:rPr lang="mr-IN" dirty="0" smtClean="0"/>
              <a:t>–</a:t>
            </a:r>
            <a:r>
              <a:rPr lang="en-US" dirty="0" smtClean="0"/>
              <a:t> Random Variables</a:t>
            </a:r>
            <a:endParaRPr lang="en-US" dirty="0"/>
          </a:p>
        </p:txBody>
      </p:sp>
      <p:sp>
        <p:nvSpPr>
          <p:cNvPr id="3" name="Subtitle 2"/>
          <p:cNvSpPr>
            <a:spLocks noGrp="1"/>
          </p:cNvSpPr>
          <p:nvPr>
            <p:ph type="subTitle" idx="1"/>
          </p:nvPr>
        </p:nvSpPr>
        <p:spPr/>
        <p:txBody>
          <a:bodyPr/>
          <a:lstStyle/>
          <a:p>
            <a:r>
              <a:rPr lang="en-US" dirty="0" smtClean="0"/>
              <a:t>Part 2: Transforming and Combining Random Variables</a:t>
            </a:r>
            <a:endParaRPr lang="en-US" dirty="0"/>
          </a:p>
        </p:txBody>
      </p:sp>
    </p:spTree>
    <p:extLst>
      <p:ext uri="{BB962C8B-B14F-4D97-AF65-F5344CB8AC3E}">
        <p14:creationId xmlns:p14="http://schemas.microsoft.com/office/powerpoint/2010/main" val="14016079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Transformations</a:t>
            </a:r>
            <a:endParaRPr lang="en-US" dirty="0"/>
          </a:p>
        </p:txBody>
      </p:sp>
      <p:sp>
        <p:nvSpPr>
          <p:cNvPr id="3" name="Content Placeholder 2"/>
          <p:cNvSpPr>
            <a:spLocks noGrp="1"/>
          </p:cNvSpPr>
          <p:nvPr>
            <p:ph idx="1"/>
          </p:nvPr>
        </p:nvSpPr>
        <p:spPr>
          <a:xfrm>
            <a:off x="2231136" y="2371726"/>
            <a:ext cx="7729728" cy="3368302"/>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smtClean="0"/>
              <a:t>RECALL (from Chapter 2)</a:t>
            </a:r>
          </a:p>
          <a:p>
            <a:pPr marR="0" lvl="0" defTabSz="914400" eaLnBrk="1" fontAlgn="auto" latinLnBrk="0" hangingPunct="1">
              <a:lnSpc>
                <a:spcPct val="100000"/>
              </a:lnSpc>
              <a:spcBef>
                <a:spcPts val="0"/>
              </a:spcBef>
              <a:spcAft>
                <a:spcPts val="0"/>
              </a:spcAft>
              <a:buClrTx/>
              <a:buSzTx/>
              <a:buFontTx/>
              <a:buChar char="-"/>
              <a:tabLst/>
              <a:defRPr/>
            </a:pPr>
            <a:r>
              <a:rPr lang="en-US" dirty="0" smtClean="0"/>
              <a:t>Adding (or subtracting) a positive number </a:t>
            </a:r>
            <a:r>
              <a:rPr lang="en-US" i="1" dirty="0" smtClean="0"/>
              <a:t>a</a:t>
            </a:r>
            <a:r>
              <a:rPr lang="en-US" dirty="0" smtClean="0"/>
              <a:t> to each observation:</a:t>
            </a:r>
          </a:p>
          <a:p>
            <a:pPr marR="0" lvl="0" defTabSz="914400" eaLnBrk="1" fontAlgn="auto" latinLnBrk="0" hangingPunct="1">
              <a:lnSpc>
                <a:spcPct val="100000"/>
              </a:lnSpc>
              <a:spcBef>
                <a:spcPts val="0"/>
              </a:spcBef>
              <a:spcAft>
                <a:spcPts val="0"/>
              </a:spcAft>
              <a:buClrTx/>
              <a:buSzTx/>
              <a:buFontTx/>
              <a:buChar char="-"/>
              <a:tabLst/>
              <a:defRPr/>
            </a:pPr>
            <a:endParaRPr lang="en-US" dirty="0"/>
          </a:p>
          <a:p>
            <a:pPr marR="0" lvl="0" defTabSz="914400" eaLnBrk="1" fontAlgn="auto" latinLnBrk="0" hangingPunct="1">
              <a:lnSpc>
                <a:spcPct val="100000"/>
              </a:lnSpc>
              <a:spcBef>
                <a:spcPts val="0"/>
              </a:spcBef>
              <a:spcAft>
                <a:spcPts val="0"/>
              </a:spcAft>
              <a:buClrTx/>
              <a:buSzTx/>
              <a:buFontTx/>
              <a:buChar char="-"/>
              <a:tabLst/>
              <a:defRPr/>
            </a:pPr>
            <a:endParaRPr lang="en-US" dirty="0" smtClean="0"/>
          </a:p>
          <a:p>
            <a:pPr marR="0" lvl="0" defTabSz="914400" eaLnBrk="1" fontAlgn="auto" latinLnBrk="0" hangingPunct="1">
              <a:lnSpc>
                <a:spcPct val="100000"/>
              </a:lnSpc>
              <a:spcBef>
                <a:spcPts val="0"/>
              </a:spcBef>
              <a:spcAft>
                <a:spcPts val="0"/>
              </a:spcAft>
              <a:buClrTx/>
              <a:buSzTx/>
              <a:buFontTx/>
              <a:buChar char="-"/>
              <a:tabLst/>
              <a:defRPr/>
            </a:pPr>
            <a:endParaRPr lang="en-US" dirty="0"/>
          </a:p>
          <a:p>
            <a:pPr marR="0" lvl="0" defTabSz="914400" eaLnBrk="1" fontAlgn="auto" latinLnBrk="0" hangingPunct="1">
              <a:lnSpc>
                <a:spcPct val="100000"/>
              </a:lnSpc>
              <a:spcBef>
                <a:spcPts val="0"/>
              </a:spcBef>
              <a:spcAft>
                <a:spcPts val="0"/>
              </a:spcAft>
              <a:buClrTx/>
              <a:buSzTx/>
              <a:buFontTx/>
              <a:buChar char="-"/>
              <a:tabLst/>
              <a:defRPr/>
            </a:pPr>
            <a:endParaRPr lang="en-US" dirty="0" smtClean="0"/>
          </a:p>
          <a:p>
            <a:pPr marR="0" lvl="0" defTabSz="914400" eaLnBrk="1" fontAlgn="auto" latinLnBrk="0" hangingPunct="1">
              <a:lnSpc>
                <a:spcPct val="100000"/>
              </a:lnSpc>
              <a:spcBef>
                <a:spcPts val="0"/>
              </a:spcBef>
              <a:spcAft>
                <a:spcPts val="0"/>
              </a:spcAft>
              <a:buClrTx/>
              <a:buSzTx/>
              <a:buFontTx/>
              <a:buChar char="-"/>
              <a:tabLst/>
              <a:defRPr/>
            </a:pPr>
            <a:r>
              <a:rPr lang="en-US" dirty="0" smtClean="0"/>
              <a:t>Multiplying (or dividing) each observation by the same positive number </a:t>
            </a:r>
            <a:r>
              <a:rPr lang="en-US" i="1" dirty="0" smtClean="0"/>
              <a:t>b</a:t>
            </a:r>
            <a:r>
              <a:rPr lang="en-US" dirty="0" smtClean="0"/>
              <a:t> </a:t>
            </a:r>
            <a:endParaRPr lang="en-US" dirty="0"/>
          </a:p>
        </p:txBody>
      </p:sp>
    </p:spTree>
    <p:extLst>
      <p:ext uri="{BB962C8B-B14F-4D97-AF65-F5344CB8AC3E}">
        <p14:creationId xmlns:p14="http://schemas.microsoft.com/office/powerpoint/2010/main" val="16850257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64889"/>
            <a:ext cx="7729728" cy="1188720"/>
          </a:xfrm>
        </p:spPr>
        <p:txBody>
          <a:bodyPr/>
          <a:lstStyle/>
          <a:p>
            <a:r>
              <a:rPr lang="en-US" dirty="0" smtClean="0"/>
              <a:t>Transformations on Random Variables</a:t>
            </a:r>
            <a:endParaRPr lang="en-US" dirty="0"/>
          </a:p>
        </p:txBody>
      </p:sp>
      <p:sp>
        <p:nvSpPr>
          <p:cNvPr id="3" name="Content Placeholder 2"/>
          <p:cNvSpPr>
            <a:spLocks noGrp="1"/>
          </p:cNvSpPr>
          <p:nvPr>
            <p:ph idx="1"/>
          </p:nvPr>
        </p:nvSpPr>
        <p:spPr>
          <a:xfrm>
            <a:off x="1271588" y="1493452"/>
            <a:ext cx="9986962" cy="5064511"/>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Pete’s Jeep Tours offers a popular half-day trip in a tourist area. There must be at least 2 passengers for the trip to run, and the vehicle will hold up to 6 passengers. The number of passengers X on a randomly selected day has the following probability distribution.</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What kind of random variable is this? Describe the shape of the histogram made by the probability distribution (in your calculator).</a:t>
            </a: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Using what we learned in the first section, the mean of the distribution is: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And the standard deviation is: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1971930"/>
              </p:ext>
            </p:extLst>
          </p:nvPr>
        </p:nvGraphicFramePr>
        <p:xfrm>
          <a:off x="3128962" y="2675195"/>
          <a:ext cx="5972176" cy="741680"/>
        </p:xfrm>
        <a:graphic>
          <a:graphicData uri="http://schemas.openxmlformats.org/drawingml/2006/table">
            <a:tbl>
              <a:tblPr firstRow="1" bandRow="1">
                <a:tableStyleId>{5C22544A-7EE6-4342-B048-85BDC9FD1C3A}</a:tableStyleId>
              </a:tblPr>
              <a:tblGrid>
                <a:gridCol w="2611660"/>
                <a:gridCol w="661372"/>
                <a:gridCol w="703364"/>
                <a:gridCol w="682367"/>
                <a:gridCol w="629878"/>
                <a:gridCol w="683535"/>
              </a:tblGrid>
              <a:tr h="370840">
                <a:tc>
                  <a:txBody>
                    <a:bodyPr/>
                    <a:lstStyle/>
                    <a:p>
                      <a:r>
                        <a:rPr lang="en-US" dirty="0" smtClean="0">
                          <a:solidFill>
                            <a:sysClr val="windowText" lastClr="000000"/>
                          </a:solidFill>
                        </a:rPr>
                        <a:t>No. of passengers x</a:t>
                      </a:r>
                      <a:r>
                        <a:rPr lang="en-US" baseline="-25000" dirty="0" smtClean="0">
                          <a:solidFill>
                            <a:sysClr val="windowText" lastClr="000000"/>
                          </a:solidFill>
                        </a:rPr>
                        <a:t>i</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2</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3</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4</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6</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solidFill>
                            <a:sysClr val="windowText" lastClr="000000"/>
                          </a:solidFill>
                        </a:rPr>
                        <a:t>Probability p</a:t>
                      </a:r>
                      <a:r>
                        <a:rPr lang="en-US" baseline="-25000" dirty="0" smtClean="0">
                          <a:solidFill>
                            <a:sysClr val="windowText" lastClr="000000"/>
                          </a:solidFill>
                        </a:rPr>
                        <a:t>i</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0.15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0.25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0.35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0.20</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0.05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7663415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2531" y="1453609"/>
            <a:ext cx="9786937" cy="310198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Pete charges $150 per passenger. Let C = the total amount of money that Pete collects on a randomly selected trip. How does this change the probability distribution from before? Draw a histogram (in your calculator),  find the mean, and find the standard deviation to compare.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5" name="Title 1"/>
          <p:cNvSpPr>
            <a:spLocks noGrp="1"/>
          </p:cNvSpPr>
          <p:nvPr>
            <p:ph type="title"/>
          </p:nvPr>
        </p:nvSpPr>
        <p:spPr>
          <a:xfrm>
            <a:off x="2231136" y="264889"/>
            <a:ext cx="7729728" cy="1188720"/>
          </a:xfrm>
        </p:spPr>
        <p:txBody>
          <a:bodyPr/>
          <a:lstStyle/>
          <a:p>
            <a:r>
              <a:rPr lang="en-US" dirty="0" smtClean="0"/>
              <a:t>Effects of Multiplying or dividing</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659011993"/>
              </p:ext>
            </p:extLst>
          </p:nvPr>
        </p:nvGraphicFramePr>
        <p:xfrm>
          <a:off x="3109911" y="2403732"/>
          <a:ext cx="5972176" cy="741680"/>
        </p:xfrm>
        <a:graphic>
          <a:graphicData uri="http://schemas.openxmlformats.org/drawingml/2006/table">
            <a:tbl>
              <a:tblPr firstRow="1" bandRow="1">
                <a:tableStyleId>{5C22544A-7EE6-4342-B048-85BDC9FD1C3A}</a:tableStyleId>
              </a:tblPr>
              <a:tblGrid>
                <a:gridCol w="2611660"/>
                <a:gridCol w="661372"/>
                <a:gridCol w="703364"/>
                <a:gridCol w="682367"/>
                <a:gridCol w="629878"/>
                <a:gridCol w="683535"/>
              </a:tblGrid>
              <a:tr h="370840">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solidFill>
                            <a:sysClr val="windowText" lastClr="000000"/>
                          </a:solidFill>
                        </a:rPr>
                        <a:t>Probability p</a:t>
                      </a:r>
                      <a:r>
                        <a:rPr lang="en-US" baseline="-25000" dirty="0" smtClean="0">
                          <a:solidFill>
                            <a:sysClr val="windowText" lastClr="000000"/>
                          </a:solidFill>
                        </a:rPr>
                        <a:t>i</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8313726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 on a random variable of Multiplying (or Dividing) by a Constant</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Multiplying (or dividing) each value of a random variable by a positive number </a:t>
            </a:r>
            <a:r>
              <a:rPr lang="en-US" i="1" dirty="0" smtClean="0"/>
              <a:t>b</a:t>
            </a:r>
            <a:r>
              <a:rPr lang="en-US" dirty="0" smtClean="0"/>
              <a:t>: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1768209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21754"/>
            <a:ext cx="7729728" cy="1188720"/>
          </a:xfrm>
        </p:spPr>
        <p:txBody>
          <a:bodyPr/>
          <a:lstStyle/>
          <a:p>
            <a:r>
              <a:rPr lang="en-US" dirty="0" smtClean="0"/>
              <a:t>Effect of adding or subtracting a constant</a:t>
            </a:r>
            <a:endParaRPr lang="en-US" dirty="0"/>
          </a:p>
        </p:txBody>
      </p:sp>
      <p:sp>
        <p:nvSpPr>
          <p:cNvPr id="3" name="Content Placeholder 2"/>
          <p:cNvSpPr>
            <a:spLocks noGrp="1"/>
          </p:cNvSpPr>
          <p:nvPr>
            <p:ph idx="1"/>
          </p:nvPr>
        </p:nvSpPr>
        <p:spPr>
          <a:xfrm>
            <a:off x="571500" y="1510474"/>
            <a:ext cx="11215687" cy="310198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It costs Pete $100 to buy permits, gas, and a ferry pass for each half-day trip. The amount of profit V that Pete makes from the trip is the total amount of money C he makes from the passengers, minus $100. This is, V = C </a:t>
            </a:r>
            <a:r>
              <a:rPr lang="mr-IN" dirty="0" smtClean="0"/>
              <a:t>–</a:t>
            </a:r>
            <a:r>
              <a:rPr lang="en-US" dirty="0" smtClean="0"/>
              <a:t> 100. The smallest possible value of V occurs when X=2 passengers. Determine the probability distribution, draw a histogram of the data, and find the mean and standard deviation.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83045818"/>
              </p:ext>
            </p:extLst>
          </p:nvPr>
        </p:nvGraphicFramePr>
        <p:xfrm>
          <a:off x="3193255" y="2690625"/>
          <a:ext cx="5972176" cy="741680"/>
        </p:xfrm>
        <a:graphic>
          <a:graphicData uri="http://schemas.openxmlformats.org/drawingml/2006/table">
            <a:tbl>
              <a:tblPr firstRow="1" bandRow="1">
                <a:tableStyleId>{5C22544A-7EE6-4342-B048-85BDC9FD1C3A}</a:tableStyleId>
              </a:tblPr>
              <a:tblGrid>
                <a:gridCol w="2611660"/>
                <a:gridCol w="661372"/>
                <a:gridCol w="703364"/>
                <a:gridCol w="682367"/>
                <a:gridCol w="629878"/>
                <a:gridCol w="683535"/>
              </a:tblGrid>
              <a:tr h="370840">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solidFill>
                            <a:sysClr val="windowText" lastClr="000000"/>
                          </a:solidFill>
                        </a:rPr>
                        <a:t>Probability p</a:t>
                      </a:r>
                      <a:r>
                        <a:rPr lang="en-US" baseline="-25000" dirty="0" smtClean="0">
                          <a:solidFill>
                            <a:sysClr val="windowText" lastClr="000000"/>
                          </a:solidFill>
                        </a:rPr>
                        <a:t>i</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9371417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adding or subtracting a constant</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Adding the same positive number </a:t>
            </a:r>
            <a:r>
              <a:rPr lang="en-US" i="1" dirty="0" smtClean="0"/>
              <a:t>a</a:t>
            </a:r>
            <a:r>
              <a:rPr lang="en-US" dirty="0" smtClean="0"/>
              <a:t> to (or subtracting </a:t>
            </a:r>
            <a:r>
              <a:rPr lang="en-US" i="1" dirty="0" smtClean="0"/>
              <a:t>a</a:t>
            </a:r>
            <a:r>
              <a:rPr lang="en-US" dirty="0" smtClean="0"/>
              <a:t> from) each value of a random variable:</a:t>
            </a:r>
            <a:endParaRPr lang="en-US" dirty="0"/>
          </a:p>
        </p:txBody>
      </p:sp>
    </p:spTree>
    <p:extLst>
      <p:ext uri="{BB962C8B-B14F-4D97-AF65-F5344CB8AC3E}">
        <p14:creationId xmlns:p14="http://schemas.microsoft.com/office/powerpoint/2010/main" val="5050174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09860"/>
            <a:ext cx="7729728" cy="1188720"/>
          </a:xfrm>
        </p:spPr>
        <p:txBody>
          <a:bodyPr/>
          <a:lstStyle/>
          <a:p>
            <a:r>
              <a:rPr lang="en-US" dirty="0" smtClean="0"/>
              <a:t>Check your understanding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57250" y="1398580"/>
                <a:ext cx="10344150" cy="521653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A large auto dealership keeps track of sales made during each hour of the day. Let X=the number of cars sold during the first hour of business on a randomly selected Friday. Based on previous records, the probability distribution of X is as follows: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The random variable X has mean </a:t>
                </a:r>
                <a14:m>
                  <m:oMath xmlns:m="http://schemas.openxmlformats.org/officeDocument/2006/math">
                    <m:sSub>
                      <m:sSubPr>
                        <m:ctrlPr>
                          <a:rPr lang="en-US" i="1" smtClean="0">
                            <a:latin typeface="Cambria Math" charset="0"/>
                          </a:rPr>
                        </m:ctrlPr>
                      </m:sSubPr>
                      <m:e>
                        <m:r>
                          <a:rPr lang="en-US" i="1" smtClean="0">
                            <a:latin typeface="Cambria Math" charset="0"/>
                            <a:ea typeface="Cambria Math" charset="0"/>
                            <a:cs typeface="Cambria Math" charset="0"/>
                          </a:rPr>
                          <m:t>𝜇</m:t>
                        </m:r>
                      </m:e>
                      <m:sub>
                        <m:r>
                          <a:rPr lang="en-US" b="0" i="1" smtClean="0">
                            <a:latin typeface="Cambria Math" charset="0"/>
                          </a:rPr>
                          <m:t>𝑥</m:t>
                        </m:r>
                      </m:sub>
                    </m:sSub>
                    <m:r>
                      <a:rPr lang="en-US" b="0" i="1" smtClean="0">
                        <a:latin typeface="Cambria Math" charset="0"/>
                      </a:rPr>
                      <m:t>=1.1</m:t>
                    </m:r>
                  </m:oMath>
                </a14:m>
                <a:r>
                  <a:rPr lang="en-US" dirty="0" smtClean="0"/>
                  <a:t> and standard deviation </a:t>
                </a:r>
                <a14:m>
                  <m:oMath xmlns:m="http://schemas.openxmlformats.org/officeDocument/2006/math">
                    <m:sSub>
                      <m:sSubPr>
                        <m:ctrlPr>
                          <a:rPr lang="en-US" i="1" smtClean="0">
                            <a:latin typeface="Cambria Math" charset="0"/>
                          </a:rPr>
                        </m:ctrlPr>
                      </m:sSubPr>
                      <m:e>
                        <m:r>
                          <a:rPr lang="en-US" i="1" smtClean="0">
                            <a:latin typeface="Cambria Math" charset="0"/>
                            <a:ea typeface="Cambria Math" charset="0"/>
                            <a:cs typeface="Cambria Math" charset="0"/>
                          </a:rPr>
                          <m:t>𝜎</m:t>
                        </m:r>
                      </m:e>
                      <m:sub>
                        <m:r>
                          <a:rPr lang="en-US" b="0" i="1" smtClean="0">
                            <a:latin typeface="Cambria Math" charset="0"/>
                          </a:rPr>
                          <m:t>𝑥</m:t>
                        </m:r>
                      </m:sub>
                    </m:sSub>
                    <m:r>
                      <a:rPr lang="en-US" b="0" i="1" smtClean="0">
                        <a:latin typeface="Cambria Math" charset="0"/>
                      </a:rPr>
                      <m:t>=0.943</m:t>
                    </m:r>
                  </m:oMath>
                </a14:m>
                <a:r>
                  <a:rPr lang="en-US" dirty="0" smtClean="0"/>
                  <a:t>.</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lang="en-US" dirty="0" smtClean="0"/>
                  <a:t>Suppose the dealership’s manager receives a $500 bonus from the company for each car sold. Let Y=the bonus received from car sales during the first hour on a randomly selected Friday. Find the mean and standard deviation of Y. </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endParaRPr lang="en-US" dirty="0" smtClean="0"/>
              </a:p>
              <a:p>
                <a:pPr marL="342900" marR="0" lvl="0" indent="-342900" defTabSz="914400" eaLnBrk="1" fontAlgn="auto" latinLnBrk="0" hangingPunct="1">
                  <a:lnSpc>
                    <a:spcPct val="100000"/>
                  </a:lnSpc>
                  <a:spcBef>
                    <a:spcPts val="0"/>
                  </a:spcBef>
                  <a:spcAft>
                    <a:spcPts val="0"/>
                  </a:spcAft>
                  <a:buClrTx/>
                  <a:buSzTx/>
                  <a:buFontTx/>
                  <a:buAutoNum type="arabicPeriod"/>
                  <a:tabLst/>
                  <a:defRPr/>
                </a:pPr>
                <a:endParaRPr lang="en-US" dirty="0" smtClean="0"/>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lang="en-US" dirty="0" smtClean="0"/>
                  <a:t>To encourage customers to buy cars on Friday mornings, the manager spends $75 to provide coffee and donuts. The manager’s net profit </a:t>
                </a:r>
                <a:r>
                  <a:rPr lang="en-US" i="1" dirty="0" smtClean="0"/>
                  <a:t>T</a:t>
                </a:r>
                <a:r>
                  <a:rPr lang="en-US" dirty="0" smtClean="0"/>
                  <a:t> on a randomly selected Friday is the bonus earned minus this$75. Find the mean and standard deviation of </a:t>
                </a:r>
                <a:r>
                  <a:rPr lang="en-US" i="1" dirty="0" smtClean="0"/>
                  <a:t>T</a:t>
                </a:r>
                <a:r>
                  <a:rPr lang="en-US" dirty="0" smtClean="0"/>
                  <a:t>.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57250" y="1398580"/>
                <a:ext cx="10344150" cy="5216533"/>
              </a:xfrm>
              <a:blipFill rotWithShape="0">
                <a:blip r:embed="rId3"/>
                <a:stretch>
                  <a:fillRect l="-530" t="-584" r="-707"/>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2060521056"/>
              </p:ext>
            </p:extLst>
          </p:nvPr>
        </p:nvGraphicFramePr>
        <p:xfrm>
          <a:off x="4061617" y="2140101"/>
          <a:ext cx="3253583" cy="894398"/>
        </p:xfrm>
        <a:graphic>
          <a:graphicData uri="http://schemas.openxmlformats.org/drawingml/2006/table">
            <a:tbl>
              <a:tblPr firstRow="1" bandRow="1">
                <a:tableStyleId>{5C22544A-7EE6-4342-B048-85BDC9FD1C3A}</a:tableStyleId>
              </a:tblPr>
              <a:tblGrid>
                <a:gridCol w="1179513"/>
                <a:gridCol w="531020"/>
                <a:gridCol w="528638"/>
                <a:gridCol w="528637"/>
                <a:gridCol w="485775"/>
              </a:tblGrid>
              <a:tr h="447199">
                <a:tc>
                  <a:txBody>
                    <a:bodyPr/>
                    <a:lstStyle/>
                    <a:p>
                      <a:r>
                        <a:rPr lang="en-US" dirty="0" smtClean="0">
                          <a:solidFill>
                            <a:sysClr val="windowText" lastClr="000000"/>
                          </a:solidFill>
                        </a:rPr>
                        <a:t>Cars sold</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0</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1</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2</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3</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7199">
                <a:tc>
                  <a:txBody>
                    <a:bodyPr/>
                    <a:lstStyle/>
                    <a:p>
                      <a:r>
                        <a:rPr lang="en-US" dirty="0" smtClean="0">
                          <a:solidFill>
                            <a:sysClr val="windowText" lastClr="000000"/>
                          </a:solidFill>
                        </a:rPr>
                        <a:t>Probability</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0.3</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0.4</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0.2</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0.1</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373733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Effects of a Linear Transformation on a Random Variable</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The final calculation of Pete’s Jeep Tour profit can be given by the equation V=150x-100, or equivalently V= -100 + 150x. This linear transformation uses both multiplication/division and addition/subtraction.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If Y = a + </a:t>
            </a:r>
            <a:r>
              <a:rPr lang="en-US" dirty="0" err="1" smtClean="0"/>
              <a:t>bX</a:t>
            </a:r>
            <a:r>
              <a:rPr lang="en-US" dirty="0" smtClean="0"/>
              <a:t> is a linear transformation of the random variable X, then</a:t>
            </a:r>
            <a:r>
              <a:rPr lang="mr-IN" dirty="0" smtClean="0"/>
              <a:t>…</a:t>
            </a:r>
            <a:endParaRPr lang="en-US" dirty="0"/>
          </a:p>
        </p:txBody>
      </p:sp>
    </p:spTree>
    <p:extLst>
      <p:ext uri="{BB962C8B-B14F-4D97-AF65-F5344CB8AC3E}">
        <p14:creationId xmlns:p14="http://schemas.microsoft.com/office/powerpoint/2010/main" val="42521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069145"/>
            <a:ext cx="10607040" cy="467088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When we use a numerical variable that describes the outcomes of a chance process (like X in the coin-tossing scenario) it’s called a __________________.</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The ______________________ of a random variable gives its possible values and their probabilities. </a:t>
            </a:r>
            <a:endParaRPr lang="en-US" dirty="0"/>
          </a:p>
        </p:txBody>
      </p:sp>
    </p:spTree>
    <p:extLst>
      <p:ext uri="{BB962C8B-B14F-4D97-AF65-F5344CB8AC3E}">
        <p14:creationId xmlns:p14="http://schemas.microsoft.com/office/powerpoint/2010/main" val="2465670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78880"/>
            <a:ext cx="7729728" cy="1188720"/>
          </a:xfrm>
        </p:spPr>
        <p:txBody>
          <a:bodyPr/>
          <a:lstStyle/>
          <a:p>
            <a:r>
              <a:rPr lang="en-US" dirty="0" smtClean="0"/>
              <a:t>Linear Transformations, Cont’d</a:t>
            </a:r>
            <a:endParaRPr lang="en-US" dirty="0"/>
          </a:p>
        </p:txBody>
      </p:sp>
      <p:sp>
        <p:nvSpPr>
          <p:cNvPr id="3" name="Content Placeholder 2"/>
          <p:cNvSpPr>
            <a:spLocks noGrp="1"/>
          </p:cNvSpPr>
          <p:nvPr>
            <p:ph idx="1"/>
          </p:nvPr>
        </p:nvSpPr>
        <p:spPr>
          <a:xfrm>
            <a:off x="514349" y="1367600"/>
            <a:ext cx="11344275" cy="4372427"/>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The Baby and the Bathwater</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One brand of bathtub comes with a dial to set the water temperature. When the “</a:t>
            </a:r>
            <a:r>
              <a:rPr lang="en-US" dirty="0" err="1" smtClean="0"/>
              <a:t>babysafe</a:t>
            </a:r>
            <a:r>
              <a:rPr lang="en-US" dirty="0" smtClean="0"/>
              <a:t>” setting is selected and the tub is filled, the temperature X of the water follows a Normal distribution with a mean of 34 degrees Celsius and a standard deviation of 2 degrees Celsius. </a:t>
            </a:r>
          </a:p>
          <a:p>
            <a:pPr marL="342900" marR="0" lvl="0" indent="-342900" defTabSz="914400" eaLnBrk="1" fontAlgn="auto" latinLnBrk="0" hangingPunct="1">
              <a:lnSpc>
                <a:spcPct val="100000"/>
              </a:lnSpc>
              <a:spcBef>
                <a:spcPts val="0"/>
              </a:spcBef>
              <a:spcAft>
                <a:spcPts val="0"/>
              </a:spcAft>
              <a:buClrTx/>
              <a:buSzTx/>
              <a:buFontTx/>
              <a:buAutoNum type="alphaLcParenR"/>
              <a:tabLst/>
              <a:defRPr/>
            </a:pPr>
            <a:r>
              <a:rPr lang="en-US" dirty="0" smtClean="0"/>
              <a:t>Define the random variable Y to be the water temperature in degrees Fahrenheit (recall that F = 9/5C + 32) when the dial is set on “</a:t>
            </a:r>
            <a:r>
              <a:rPr lang="en-US" dirty="0" err="1" smtClean="0"/>
              <a:t>babysafe</a:t>
            </a:r>
            <a:r>
              <a:rPr lang="en-US" dirty="0" smtClean="0"/>
              <a:t>.” Find the mean and standard deviation of Y.</a:t>
            </a:r>
          </a:p>
          <a:p>
            <a:pPr marL="342900" marR="0" lvl="0" indent="-342900" defTabSz="914400" eaLnBrk="1" fontAlgn="auto" latinLnBrk="0" hangingPunct="1">
              <a:lnSpc>
                <a:spcPct val="100000"/>
              </a:lnSpc>
              <a:spcBef>
                <a:spcPts val="0"/>
              </a:spcBef>
              <a:spcAft>
                <a:spcPts val="0"/>
              </a:spcAft>
              <a:buClrTx/>
              <a:buSzTx/>
              <a:buFontTx/>
              <a:buAutoNum type="alphaLcParenR"/>
              <a:tabLst/>
              <a:defRPr/>
            </a:pPr>
            <a:endParaRPr lang="en-US" dirty="0"/>
          </a:p>
          <a:p>
            <a:pPr marL="342900" marR="0" lvl="0" indent="-342900" defTabSz="914400" eaLnBrk="1" fontAlgn="auto" latinLnBrk="0" hangingPunct="1">
              <a:lnSpc>
                <a:spcPct val="100000"/>
              </a:lnSpc>
              <a:spcBef>
                <a:spcPts val="0"/>
              </a:spcBef>
              <a:spcAft>
                <a:spcPts val="0"/>
              </a:spcAft>
              <a:buClrTx/>
              <a:buSzTx/>
              <a:buFontTx/>
              <a:buAutoNum type="alphaLcParenR"/>
              <a:tabLst/>
              <a:defRPr/>
            </a:pPr>
            <a:endParaRPr lang="en-US" dirty="0"/>
          </a:p>
          <a:p>
            <a:pPr marL="342900" marR="0" lvl="0" indent="-342900" defTabSz="914400" eaLnBrk="1" fontAlgn="auto" latinLnBrk="0" hangingPunct="1">
              <a:lnSpc>
                <a:spcPct val="100000"/>
              </a:lnSpc>
              <a:spcBef>
                <a:spcPts val="0"/>
              </a:spcBef>
              <a:spcAft>
                <a:spcPts val="0"/>
              </a:spcAft>
              <a:buClrTx/>
              <a:buSzTx/>
              <a:buFontTx/>
              <a:buAutoNum type="alphaLcParenR"/>
              <a:tabLst/>
              <a:defRPr/>
            </a:pPr>
            <a:endParaRPr lang="en-US" dirty="0" smtClean="0"/>
          </a:p>
          <a:p>
            <a:pPr marL="342900" marR="0" lvl="0" indent="-342900" defTabSz="914400" eaLnBrk="1" fontAlgn="auto" latinLnBrk="0" hangingPunct="1">
              <a:lnSpc>
                <a:spcPct val="100000"/>
              </a:lnSpc>
              <a:spcBef>
                <a:spcPts val="0"/>
              </a:spcBef>
              <a:spcAft>
                <a:spcPts val="0"/>
              </a:spcAft>
              <a:buClrTx/>
              <a:buSzTx/>
              <a:buFontTx/>
              <a:buAutoNum type="alphaLcParenR"/>
              <a:tabLst/>
              <a:defRPr/>
            </a:pPr>
            <a:endParaRPr lang="en-US" dirty="0"/>
          </a:p>
          <a:p>
            <a:pPr marL="342900" marR="0" lvl="0" indent="-342900" defTabSz="914400" eaLnBrk="1" fontAlgn="auto" latinLnBrk="0" hangingPunct="1">
              <a:lnSpc>
                <a:spcPct val="100000"/>
              </a:lnSpc>
              <a:spcBef>
                <a:spcPts val="0"/>
              </a:spcBef>
              <a:spcAft>
                <a:spcPts val="0"/>
              </a:spcAft>
              <a:buClrTx/>
              <a:buSzTx/>
              <a:buFontTx/>
              <a:buAutoNum type="alphaLcParenR"/>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b) According to Babies R Us, the temperature of a baby’s bathwater should be between 90 degrees and 100 degrees Fahrenheit. Find the probability that the water temperature on a randomly selected day when the “</a:t>
            </a:r>
            <a:r>
              <a:rPr lang="en-US" dirty="0" err="1" smtClean="0"/>
              <a:t>babysafe</a:t>
            </a:r>
            <a:r>
              <a:rPr lang="en-US" dirty="0" smtClean="0"/>
              <a:t>” setting is used meets the Babies R Us recommendation. Show your work.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9668297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50906"/>
            <a:ext cx="7729728" cy="1188720"/>
          </a:xfrm>
        </p:spPr>
        <p:txBody>
          <a:bodyPr/>
          <a:lstStyle/>
          <a:p>
            <a:r>
              <a:rPr lang="en-US" dirty="0" smtClean="0"/>
              <a:t>Combining random Variables</a:t>
            </a:r>
            <a:endParaRPr lang="en-US" dirty="0"/>
          </a:p>
        </p:txBody>
      </p:sp>
      <p:sp>
        <p:nvSpPr>
          <p:cNvPr id="3" name="Content Placeholder 2"/>
          <p:cNvSpPr>
            <a:spLocks noGrp="1"/>
          </p:cNvSpPr>
          <p:nvPr>
            <p:ph idx="1"/>
          </p:nvPr>
        </p:nvSpPr>
        <p:spPr>
          <a:xfrm>
            <a:off x="757238" y="1339626"/>
            <a:ext cx="10572750" cy="5132612"/>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Back to Pete’s Jeep Tours again </a:t>
            </a:r>
            <a:r>
              <a:rPr lang="mr-IN" dirty="0" smtClean="0"/>
              <a:t>–</a:t>
            </a:r>
            <a:r>
              <a:rPr lang="en-US" dirty="0" smtClean="0"/>
              <a:t> Pete’s sister Erin is impressed by the success of Pete’s business. She decides to join the business, running tours on the same days as Pete in her slightly smaller vehicle under the name “Erin’s Adventures.” After a year of steady bookings, Erin discovers that the number of passengers Y on her tours have the following probability distribution: </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							Recall Pete’s distribution:</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Mean: 3.10	Stand. Dev. 0.943</a:t>
            </a:r>
          </a:p>
          <a:p>
            <a:pPr marL="0" marR="0" lvl="0" indent="0" defTabSz="914400" eaLnBrk="1" fontAlgn="auto" latinLnBrk="0" hangingPunct="1">
              <a:lnSpc>
                <a:spcPct val="100000"/>
              </a:lnSpc>
              <a:spcBef>
                <a:spcPts val="0"/>
              </a:spcBef>
              <a:spcAft>
                <a:spcPts val="0"/>
              </a:spcAft>
              <a:buClrTx/>
              <a:buSzTx/>
              <a:buFontTx/>
              <a:buNone/>
              <a:tabLst/>
              <a:defRPr/>
            </a:pPr>
            <a:r>
              <a:rPr lang="en-US" dirty="0"/>
              <a:t>	</a:t>
            </a:r>
            <a:r>
              <a:rPr lang="en-US" dirty="0" smtClean="0"/>
              <a:t>						Mean: 3.75	Stand. Dev. 1.0897</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 How many total passengers </a:t>
            </a:r>
            <a:r>
              <a:rPr lang="en-US" i="1" dirty="0" smtClean="0"/>
              <a:t>T</a:t>
            </a:r>
            <a:r>
              <a:rPr lang="en-US" dirty="0" smtClean="0"/>
              <a:t> will Pete and Erin</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have on their tours on a randomly selected day?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How many more or fewer passengers, </a:t>
            </a:r>
            <a:r>
              <a:rPr lang="en-US" i="1" dirty="0" smtClean="0"/>
              <a:t>D</a:t>
            </a:r>
            <a:r>
              <a:rPr lang="en-US" dirty="0" smtClean="0"/>
              <a:t>, will Pete</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have than Erin on a randomly selected day? </a:t>
            </a: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73408954"/>
              </p:ext>
            </p:extLst>
          </p:nvPr>
        </p:nvGraphicFramePr>
        <p:xfrm>
          <a:off x="757238" y="2528346"/>
          <a:ext cx="4441127" cy="794385"/>
        </p:xfrm>
        <a:graphic>
          <a:graphicData uri="http://schemas.openxmlformats.org/drawingml/2006/table">
            <a:tbl>
              <a:tblPr firstRow="1" bandRow="1">
                <a:tableStyleId>{5C22544A-7EE6-4342-B048-85BDC9FD1C3A}</a:tableStyleId>
              </a:tblPr>
              <a:tblGrid>
                <a:gridCol w="2355152"/>
                <a:gridCol w="471488"/>
                <a:gridCol w="557212"/>
                <a:gridCol w="528638"/>
                <a:gridCol w="528637"/>
              </a:tblGrid>
              <a:tr h="428625">
                <a:tc>
                  <a:txBody>
                    <a:bodyPr/>
                    <a:lstStyle/>
                    <a:p>
                      <a:r>
                        <a:rPr lang="en-US" dirty="0" smtClean="0">
                          <a:solidFill>
                            <a:sysClr val="windowText" lastClr="000000"/>
                          </a:solidFill>
                        </a:rPr>
                        <a:t>No. of passengers </a:t>
                      </a:r>
                      <a:r>
                        <a:rPr lang="en-US" dirty="0" err="1" smtClean="0">
                          <a:solidFill>
                            <a:sysClr val="windowText" lastClr="000000"/>
                          </a:solidFill>
                        </a:rPr>
                        <a:t>y</a:t>
                      </a:r>
                      <a:r>
                        <a:rPr lang="en-US" baseline="-25000" dirty="0" err="1" smtClean="0">
                          <a:solidFill>
                            <a:sysClr val="windowText" lastClr="000000"/>
                          </a:solidFill>
                        </a:rPr>
                        <a:t>i</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2</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3</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4</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3443">
                <a:tc>
                  <a:txBody>
                    <a:bodyPr/>
                    <a:lstStyle/>
                    <a:p>
                      <a:r>
                        <a:rPr lang="en-US" dirty="0" smtClean="0">
                          <a:solidFill>
                            <a:sysClr val="windowText" lastClr="000000"/>
                          </a:solidFill>
                        </a:rPr>
                        <a:t>Probability</a:t>
                      </a:r>
                      <a:r>
                        <a:rPr lang="en-US" baseline="0" dirty="0" smtClean="0">
                          <a:solidFill>
                            <a:sysClr val="windowText" lastClr="000000"/>
                          </a:solidFill>
                        </a:rPr>
                        <a:t> p</a:t>
                      </a:r>
                      <a:r>
                        <a:rPr lang="en-US" baseline="-25000" dirty="0" smtClean="0">
                          <a:solidFill>
                            <a:sysClr val="windowText" lastClr="000000"/>
                          </a:solidFill>
                        </a:rPr>
                        <a:t>i</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0.3</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0.4</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0.2</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0.1</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95997175"/>
              </p:ext>
            </p:extLst>
          </p:nvPr>
        </p:nvGraphicFramePr>
        <p:xfrm>
          <a:off x="6144769" y="2746632"/>
          <a:ext cx="5500687" cy="741680"/>
        </p:xfrm>
        <a:graphic>
          <a:graphicData uri="http://schemas.openxmlformats.org/drawingml/2006/table">
            <a:tbl>
              <a:tblPr firstRow="1" bandRow="1">
                <a:tableStyleId>{5C22544A-7EE6-4342-B048-85BDC9FD1C3A}</a:tableStyleId>
              </a:tblPr>
              <a:tblGrid>
                <a:gridCol w="2405476"/>
                <a:gridCol w="609158"/>
                <a:gridCol w="647835"/>
                <a:gridCol w="628496"/>
                <a:gridCol w="580150"/>
                <a:gridCol w="629572"/>
              </a:tblGrid>
              <a:tr h="370840">
                <a:tc>
                  <a:txBody>
                    <a:bodyPr/>
                    <a:lstStyle/>
                    <a:p>
                      <a:r>
                        <a:rPr lang="en-US" dirty="0" smtClean="0">
                          <a:solidFill>
                            <a:sysClr val="windowText" lastClr="000000"/>
                          </a:solidFill>
                        </a:rPr>
                        <a:t>No. of passengers x</a:t>
                      </a:r>
                      <a:r>
                        <a:rPr lang="en-US" baseline="-25000" dirty="0" smtClean="0">
                          <a:solidFill>
                            <a:sysClr val="windowText" lastClr="000000"/>
                          </a:solidFill>
                        </a:rPr>
                        <a:t>i</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2</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3</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4</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6</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solidFill>
                            <a:sysClr val="windowText" lastClr="000000"/>
                          </a:solidFill>
                        </a:rPr>
                        <a:t>Probability p</a:t>
                      </a:r>
                      <a:r>
                        <a:rPr lang="en-US" baseline="-25000" dirty="0" smtClean="0">
                          <a:solidFill>
                            <a:sysClr val="windowText" lastClr="000000"/>
                          </a:solidFill>
                        </a:rPr>
                        <a:t>i</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0.15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0.25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0.35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0.20</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0.05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8002124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93167"/>
            <a:ext cx="7729728" cy="1188720"/>
          </a:xfrm>
        </p:spPr>
        <p:txBody>
          <a:bodyPr/>
          <a:lstStyle/>
          <a:p>
            <a:r>
              <a:rPr lang="en-US" dirty="0" smtClean="0"/>
              <a:t>Combining Random Variables </a:t>
            </a:r>
            <a:r>
              <a:rPr lang="mr-IN" dirty="0" smtClean="0"/>
              <a:t>–</a:t>
            </a:r>
            <a:r>
              <a:rPr lang="en-US" dirty="0" smtClean="0"/>
              <a:t> Standard Deviation</a:t>
            </a:r>
            <a:endParaRPr lang="en-US" dirty="0"/>
          </a:p>
        </p:txBody>
      </p:sp>
      <p:sp>
        <p:nvSpPr>
          <p:cNvPr id="3" name="Content Placeholder 2"/>
          <p:cNvSpPr>
            <a:spLocks noGrp="1"/>
          </p:cNvSpPr>
          <p:nvPr>
            <p:ph idx="1"/>
          </p:nvPr>
        </p:nvSpPr>
        <p:spPr>
          <a:xfrm>
            <a:off x="600075" y="1528764"/>
            <a:ext cx="10801350" cy="4211264"/>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Let T = X+Y, as before. Because X and Y are independent random variables, we can construct the probability distribution by listing all combinations of X and Y that yield each possible value of T and adding the corresponding probabilities.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5602515"/>
              </p:ext>
            </p:extLst>
          </p:nvPr>
        </p:nvGraphicFramePr>
        <p:xfrm>
          <a:off x="2343146" y="2892716"/>
          <a:ext cx="7315207" cy="741680"/>
        </p:xfrm>
        <a:graphic>
          <a:graphicData uri="http://schemas.openxmlformats.org/drawingml/2006/table">
            <a:tbl>
              <a:tblPr firstRow="1" bandRow="1">
                <a:tableStyleId>{5C22544A-7EE6-4342-B048-85BDC9FD1C3A}</a:tableStyleId>
              </a:tblPr>
              <a:tblGrid>
                <a:gridCol w="1497013"/>
                <a:gridCol w="671512"/>
                <a:gridCol w="585788"/>
                <a:gridCol w="700088"/>
                <a:gridCol w="757238"/>
                <a:gridCol w="814387"/>
                <a:gridCol w="785813"/>
                <a:gridCol w="690568"/>
                <a:gridCol w="812800"/>
              </a:tblGrid>
              <a:tr h="370840">
                <a:tc>
                  <a:txBody>
                    <a:bodyPr/>
                    <a:lstStyle/>
                    <a:p>
                      <a:r>
                        <a:rPr lang="en-US" dirty="0" smtClean="0">
                          <a:solidFill>
                            <a:sysClr val="windowText" lastClr="000000"/>
                          </a:solidFill>
                        </a:rPr>
                        <a:t>Value</a:t>
                      </a:r>
                      <a:r>
                        <a:rPr lang="en-US" baseline="0" dirty="0" smtClean="0">
                          <a:solidFill>
                            <a:sysClr val="windowText" lastClr="000000"/>
                          </a:solidFill>
                        </a:rPr>
                        <a:t> </a:t>
                      </a:r>
                      <a:r>
                        <a:rPr lang="en-US" baseline="0" dirty="0" err="1" smtClean="0">
                          <a:solidFill>
                            <a:sysClr val="windowText" lastClr="000000"/>
                          </a:solidFill>
                        </a:rPr>
                        <a:t>t</a:t>
                      </a:r>
                      <a:r>
                        <a:rPr lang="en-US" baseline="-25000" dirty="0" err="1" smtClean="0">
                          <a:solidFill>
                            <a:sysClr val="windowText" lastClr="000000"/>
                          </a:solidFill>
                        </a:rPr>
                        <a:t>i</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4</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6</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7</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8</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9</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10</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11</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solidFill>
                            <a:sysClr val="windowText" lastClr="000000"/>
                          </a:solidFill>
                        </a:rPr>
                        <a:t>Probability p</a:t>
                      </a:r>
                      <a:r>
                        <a:rPr lang="en-US" baseline="-25000" dirty="0" smtClean="0">
                          <a:solidFill>
                            <a:sysClr val="windowText" lastClr="000000"/>
                          </a:solidFill>
                        </a:rPr>
                        <a:t>i</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6501298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Random Variables: Synthesis</a:t>
            </a:r>
            <a:endParaRPr lang="en-US" dirty="0"/>
          </a:p>
        </p:txBody>
      </p:sp>
      <p:sp>
        <p:nvSpPr>
          <p:cNvPr id="3" name="Content Placeholder 2"/>
          <p:cNvSpPr>
            <a:spLocks noGrp="1"/>
          </p:cNvSpPr>
          <p:nvPr>
            <p:ph idx="1"/>
          </p:nvPr>
        </p:nvSpPr>
        <p:spPr/>
        <p:txBody>
          <a:bodyPr/>
          <a:lstStyle/>
          <a:p>
            <a:r>
              <a:rPr lang="en-US" dirty="0" smtClean="0"/>
              <a:t>Mean of the sum of Random Variables</a:t>
            </a:r>
          </a:p>
          <a:p>
            <a:endParaRPr lang="en-US" dirty="0"/>
          </a:p>
          <a:p>
            <a:r>
              <a:rPr lang="en-US" dirty="0" smtClean="0"/>
              <a:t>Mean of the difference of Random Variables </a:t>
            </a:r>
          </a:p>
          <a:p>
            <a:endParaRPr lang="en-US" dirty="0" smtClean="0"/>
          </a:p>
          <a:p>
            <a:r>
              <a:rPr lang="en-US" dirty="0" smtClean="0"/>
              <a:t>Variance of the Sum (or difference) of Independent Random Variables </a:t>
            </a:r>
            <a:endParaRPr lang="en-US" dirty="0"/>
          </a:p>
        </p:txBody>
      </p:sp>
    </p:spTree>
    <p:extLst>
      <p:ext uri="{BB962C8B-B14F-4D97-AF65-F5344CB8AC3E}">
        <p14:creationId xmlns:p14="http://schemas.microsoft.com/office/powerpoint/2010/main" val="14146495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93179"/>
            <a:ext cx="7729728" cy="1188720"/>
          </a:xfrm>
        </p:spPr>
        <p:txBody>
          <a:bodyPr/>
          <a:lstStyle/>
          <a:p>
            <a:r>
              <a:rPr lang="en-US" dirty="0" smtClean="0"/>
              <a:t>Example: Adding Random Variables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343025" y="1595057"/>
                <a:ext cx="9744075" cy="394849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Earlier, we defined X = the number of passengers that Pete has and Y = the number of passengers that Erin has on a randomly selected day. Recall that: </a:t>
                </a:r>
              </a:p>
              <a:p>
                <a:pPr marL="0" lvl="0" indent="0" algn="ctr">
                  <a:spcBef>
                    <a:spcPts val="0"/>
                  </a:spcBef>
                  <a:buClrTx/>
                  <a:buNone/>
                </a:pPr>
                <a14:m>
                  <m:oMath xmlns:m="http://schemas.openxmlformats.org/officeDocument/2006/math">
                    <m:sSub>
                      <m:sSubPr>
                        <m:ctrlPr>
                          <a:rPr lang="en-US" i="1" smtClean="0">
                            <a:latin typeface="Cambria Math" charset="0"/>
                          </a:rPr>
                        </m:ctrlPr>
                      </m:sSubPr>
                      <m:e>
                        <m:r>
                          <a:rPr lang="en-US" i="1" smtClean="0">
                            <a:latin typeface="Cambria Math" charset="0"/>
                            <a:ea typeface="Cambria Math" charset="0"/>
                            <a:cs typeface="Cambria Math" charset="0"/>
                          </a:rPr>
                          <m:t>𝜇</m:t>
                        </m:r>
                      </m:e>
                      <m:sub>
                        <m:r>
                          <a:rPr lang="en-US" b="0" i="1" smtClean="0">
                            <a:latin typeface="Cambria Math" charset="0"/>
                          </a:rPr>
                          <m:t>𝑥</m:t>
                        </m:r>
                      </m:sub>
                    </m:sSub>
                    <m:r>
                      <a:rPr lang="en-US" b="0" i="1" smtClean="0">
                        <a:latin typeface="Cambria Math" charset="0"/>
                      </a:rPr>
                      <m:t>=3.75, </m:t>
                    </m:r>
                    <m:sSub>
                      <m:sSubPr>
                        <m:ctrlPr>
                          <a:rPr lang="en-US" b="0" i="1" smtClean="0">
                            <a:latin typeface="Cambria Math" charset="0"/>
                          </a:rPr>
                        </m:ctrlPr>
                      </m:sSubPr>
                      <m:e>
                        <m:r>
                          <a:rPr lang="en-US" b="0" i="1" smtClean="0">
                            <a:latin typeface="Cambria Math" charset="0"/>
                            <a:ea typeface="Cambria Math" charset="0"/>
                            <a:cs typeface="Cambria Math" charset="0"/>
                          </a:rPr>
                          <m:t>𝜎</m:t>
                        </m:r>
                      </m:e>
                      <m:sub>
                        <m:r>
                          <a:rPr lang="en-US" b="0" i="1" smtClean="0">
                            <a:latin typeface="Cambria Math" charset="0"/>
                          </a:rPr>
                          <m:t>𝑥</m:t>
                        </m:r>
                      </m:sub>
                    </m:sSub>
                    <m:r>
                      <a:rPr lang="en-US" b="0" i="1" smtClean="0">
                        <a:latin typeface="Cambria Math" charset="0"/>
                      </a:rPr>
                      <m:t>=1.0897</m:t>
                    </m:r>
                  </m:oMath>
                </a14:m>
                <a:r>
                  <a:rPr lang="en-US" dirty="0" smtClean="0"/>
                  <a:t>		</a:t>
                </a:r>
                <a:r>
                  <a:rPr lang="en-US" dirty="0"/>
                  <a:t> </a:t>
                </a:r>
                <a14:m>
                  <m:oMath xmlns:m="http://schemas.openxmlformats.org/officeDocument/2006/math">
                    <m:sSub>
                      <m:sSubPr>
                        <m:ctrlPr>
                          <a:rPr lang="en-US" i="1">
                            <a:latin typeface="Cambria Math" charset="0"/>
                          </a:rPr>
                        </m:ctrlPr>
                      </m:sSubPr>
                      <m:e>
                        <m:r>
                          <a:rPr lang="en-US" i="1">
                            <a:latin typeface="Cambria Math" charset="0"/>
                            <a:ea typeface="Cambria Math" charset="0"/>
                            <a:cs typeface="Cambria Math" charset="0"/>
                          </a:rPr>
                          <m:t>𝜇</m:t>
                        </m:r>
                      </m:e>
                      <m:sub>
                        <m:r>
                          <a:rPr lang="en-US" b="0" i="1" smtClean="0">
                            <a:latin typeface="Cambria Math" charset="0"/>
                            <a:ea typeface="Cambria Math" charset="0"/>
                            <a:cs typeface="Cambria Math" charset="0"/>
                          </a:rPr>
                          <m:t>𝑦</m:t>
                        </m:r>
                      </m:sub>
                    </m:sSub>
                    <m:r>
                      <a:rPr lang="en-US" i="1">
                        <a:latin typeface="Cambria Math" charset="0"/>
                      </a:rPr>
                      <m:t>=3.</m:t>
                    </m:r>
                    <m:r>
                      <a:rPr lang="en-US" b="0" i="1" smtClean="0">
                        <a:latin typeface="Cambria Math" charset="0"/>
                      </a:rPr>
                      <m:t>10</m:t>
                    </m:r>
                    <m:r>
                      <a:rPr lang="en-US" i="1">
                        <a:latin typeface="Cambria Math" charset="0"/>
                      </a:rPr>
                      <m:t>, </m:t>
                    </m:r>
                    <m:sSub>
                      <m:sSubPr>
                        <m:ctrlPr>
                          <a:rPr lang="en-US" i="1">
                            <a:latin typeface="Cambria Math" charset="0"/>
                          </a:rPr>
                        </m:ctrlPr>
                      </m:sSubPr>
                      <m:e>
                        <m:r>
                          <a:rPr lang="en-US" i="1">
                            <a:latin typeface="Cambria Math" charset="0"/>
                            <a:ea typeface="Cambria Math" charset="0"/>
                            <a:cs typeface="Cambria Math" charset="0"/>
                          </a:rPr>
                          <m:t>𝜎</m:t>
                        </m:r>
                      </m:e>
                      <m:sub>
                        <m:r>
                          <a:rPr lang="en-US" b="0" i="1" smtClean="0">
                            <a:latin typeface="Cambria Math" charset="0"/>
                            <a:ea typeface="Cambria Math" charset="0"/>
                            <a:cs typeface="Cambria Math" charset="0"/>
                          </a:rPr>
                          <m:t>𝑦</m:t>
                        </m:r>
                      </m:sub>
                    </m:sSub>
                    <m:r>
                      <a:rPr lang="en-US" i="1">
                        <a:latin typeface="Cambria Math" charset="0"/>
                      </a:rPr>
                      <m:t>=</m:t>
                    </m:r>
                    <m:r>
                      <a:rPr lang="en-US" b="0" i="1" smtClean="0">
                        <a:latin typeface="Cambria Math" charset="0"/>
                      </a:rPr>
                      <m:t>0.943</m:t>
                    </m:r>
                  </m:oMath>
                </a14:m>
                <a:endParaRPr lang="en-US" dirty="0" smtClean="0"/>
              </a:p>
              <a:p>
                <a:pPr marL="0" lvl="0" indent="0">
                  <a:spcBef>
                    <a:spcPts val="0"/>
                  </a:spcBef>
                  <a:buClrTx/>
                  <a:buNone/>
                </a:pPr>
                <a:r>
                  <a:rPr lang="en-US" dirty="0" smtClean="0"/>
                  <a:t>Pete charges $150 per passenger and Erin charges $175 per passenger. </a:t>
                </a:r>
              </a:p>
              <a:p>
                <a:pPr marL="0" lvl="0" indent="0">
                  <a:spcBef>
                    <a:spcPts val="0"/>
                  </a:spcBef>
                  <a:buClrTx/>
                  <a:buNone/>
                </a:pPr>
                <a:endParaRPr lang="en-US" dirty="0"/>
              </a:p>
              <a:p>
                <a:pPr marL="0" lvl="0" indent="0">
                  <a:spcBef>
                    <a:spcPts val="0"/>
                  </a:spcBef>
                  <a:buClrTx/>
                  <a:buNone/>
                </a:pPr>
                <a:r>
                  <a:rPr lang="en-US" dirty="0" smtClean="0"/>
                  <a:t>Calculate the mean and standard deviation of the total amount that Pete and Erin collect on a randomly chosen day.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43025" y="1595057"/>
                <a:ext cx="9744075" cy="3948493"/>
              </a:xfrm>
              <a:blipFill rotWithShape="0">
                <a:blip r:embed="rId3"/>
                <a:stretch>
                  <a:fillRect l="-500" t="-927"/>
                </a:stretch>
              </a:blipFill>
            </p:spPr>
            <p:txBody>
              <a:bodyPr/>
              <a:lstStyle/>
              <a:p>
                <a:r>
                  <a:rPr lang="en-US">
                    <a:noFill/>
                  </a:rPr>
                  <a:t> </a:t>
                </a:r>
              </a:p>
            </p:txBody>
          </p:sp>
        </mc:Fallback>
      </mc:AlternateContent>
    </p:spTree>
    <p:extLst>
      <p:ext uri="{BB962C8B-B14F-4D97-AF65-F5344CB8AC3E}">
        <p14:creationId xmlns:p14="http://schemas.microsoft.com/office/powerpoint/2010/main" val="18315608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Difference of Random Variables</a:t>
            </a:r>
            <a:endParaRPr lang="en-US" dirty="0"/>
          </a:p>
        </p:txBody>
      </p:sp>
      <p:sp>
        <p:nvSpPr>
          <p:cNvPr id="3" name="Content Placeholder 2"/>
          <p:cNvSpPr>
            <a:spLocks noGrp="1"/>
          </p:cNvSpPr>
          <p:nvPr>
            <p:ph idx="1"/>
          </p:nvPr>
        </p:nvSpPr>
        <p:spPr>
          <a:xfrm>
            <a:off x="2231136" y="2280857"/>
            <a:ext cx="7729728" cy="310198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Calculate the mean and standard deviation of the difference in the amounts that Pete and Erin collect on a randomly chosen day. Interpret each value in context.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5340996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2770" r="25249"/>
          <a:stretch/>
        </p:blipFill>
        <p:spPr>
          <a:xfrm rot="5400000">
            <a:off x="3064228" y="-1106838"/>
            <a:ext cx="5773035" cy="8329612"/>
          </a:xfrm>
        </p:spPr>
      </p:pic>
    </p:spTree>
    <p:extLst>
      <p:ext uri="{BB962C8B-B14F-4D97-AF65-F5344CB8AC3E}">
        <p14:creationId xmlns:p14="http://schemas.microsoft.com/office/powerpoint/2010/main" val="4194832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30886"/>
            <a:ext cx="7729728" cy="1188720"/>
          </a:xfrm>
        </p:spPr>
        <p:txBody>
          <a:bodyPr/>
          <a:lstStyle/>
          <a:p>
            <a:r>
              <a:rPr lang="en-US" dirty="0" smtClean="0"/>
              <a:t>Combining Normal Random Variables</a:t>
            </a:r>
            <a:endParaRPr lang="en-US" dirty="0"/>
          </a:p>
        </p:txBody>
      </p:sp>
      <p:sp>
        <p:nvSpPr>
          <p:cNvPr id="3" name="Content Placeholder 2"/>
          <p:cNvSpPr>
            <a:spLocks noGrp="1"/>
          </p:cNvSpPr>
          <p:nvPr>
            <p:ph idx="1"/>
          </p:nvPr>
        </p:nvSpPr>
        <p:spPr>
          <a:xfrm>
            <a:off x="1514475" y="1419606"/>
            <a:ext cx="9201150" cy="5166932"/>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Normally distributed random variables, X and Y, have distributions N(3, 9) and N(1, 1.2), respectively. What do we know about the sum and difference of these two random variables? The histograms come from adding and subtracting the values of X and Y.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Let’s summarize what we see: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4166" r="40834"/>
          <a:stretch/>
        </p:blipFill>
        <p:spPr>
          <a:xfrm rot="5400000">
            <a:off x="5257800" y="657225"/>
            <a:ext cx="1714500" cy="5143500"/>
          </a:xfrm>
          <a:prstGeom prst="rect">
            <a:avLst/>
          </a:prstGeom>
        </p:spPr>
      </p:pic>
    </p:spTree>
    <p:extLst>
      <p:ext uri="{BB962C8B-B14F-4D97-AF65-F5344CB8AC3E}">
        <p14:creationId xmlns:p14="http://schemas.microsoft.com/office/powerpoint/2010/main" val="2098774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324" y="121730"/>
            <a:ext cx="7729728" cy="1188720"/>
          </a:xfrm>
        </p:spPr>
        <p:txBody>
          <a:bodyPr/>
          <a:lstStyle/>
          <a:p>
            <a:r>
              <a:rPr lang="en-US" dirty="0" smtClean="0"/>
              <a:t>Sums of Normal Random Variables</a:t>
            </a:r>
            <a:endParaRPr lang="en-US" dirty="0"/>
          </a:p>
        </p:txBody>
      </p:sp>
      <p:sp>
        <p:nvSpPr>
          <p:cNvPr id="3" name="Content Placeholder 2"/>
          <p:cNvSpPr>
            <a:spLocks noGrp="1"/>
          </p:cNvSpPr>
          <p:nvPr>
            <p:ph idx="1"/>
          </p:nvPr>
        </p:nvSpPr>
        <p:spPr>
          <a:xfrm>
            <a:off x="842963" y="1310450"/>
            <a:ext cx="10458450" cy="310198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Mr. Starnes likes sugar in his hot tea. From experience, he needs between 8.5 and 9 grams of sugar in a cup of tea for the drink to taste right. While making his tea one morning, he add four randomly selected packets of sugar. Suppose the amount of sugar in these packets follows a Normal distribution with mean 2.17 grams and standard deviation 0.08 grams.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What’s the probability that Mr. Starnes’ tea tastes right? </a:t>
            </a:r>
            <a:endParaRPr lang="en-US" dirty="0"/>
          </a:p>
        </p:txBody>
      </p:sp>
    </p:spTree>
    <p:extLst>
      <p:ext uri="{BB962C8B-B14F-4D97-AF65-F5344CB8AC3E}">
        <p14:creationId xmlns:p14="http://schemas.microsoft.com/office/powerpoint/2010/main" val="13348752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6660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discrete Random Variables</a:t>
            </a:r>
            <a:endParaRPr lang="en-US" dirty="0"/>
          </a:p>
        </p:txBody>
      </p:sp>
      <p:sp>
        <p:nvSpPr>
          <p:cNvPr id="3" name="Content Placeholder 2"/>
          <p:cNvSpPr>
            <a:spLocks noGrp="1"/>
          </p:cNvSpPr>
          <p:nvPr>
            <p:ph idx="1"/>
          </p:nvPr>
        </p:nvSpPr>
        <p:spPr>
          <a:xfrm>
            <a:off x="2231136" y="2264898"/>
            <a:ext cx="7729728" cy="3475129"/>
          </a:xfrm>
        </p:spPr>
        <p:txBody>
          <a:bodyPr/>
          <a:lstStyle/>
          <a:p>
            <a:r>
              <a:rPr lang="en-US" dirty="0" smtClean="0"/>
              <a:t>The probability distribution of a discrete random variable X lists the values of x</a:t>
            </a:r>
            <a:r>
              <a:rPr lang="en-US" baseline="-25000" dirty="0" smtClean="0"/>
              <a:t>i</a:t>
            </a:r>
            <a:r>
              <a:rPr lang="en-US" dirty="0" smtClean="0"/>
              <a:t> and their probabilities p</a:t>
            </a:r>
            <a:r>
              <a:rPr lang="en-US" baseline="-25000" dirty="0" smtClean="0"/>
              <a:t>i</a:t>
            </a:r>
            <a:r>
              <a:rPr lang="en-US" dirty="0" smtClean="0"/>
              <a:t>: </a:t>
            </a:r>
          </a:p>
          <a:p>
            <a:endParaRPr lang="en-US" dirty="0"/>
          </a:p>
          <a:p>
            <a:endParaRPr lang="en-US" dirty="0" smtClean="0"/>
          </a:p>
          <a:p>
            <a:r>
              <a:rPr lang="en-US" dirty="0" smtClean="0"/>
              <a:t>The probabilities p</a:t>
            </a:r>
            <a:r>
              <a:rPr lang="en-US" baseline="-25000" dirty="0" smtClean="0"/>
              <a:t>i</a:t>
            </a:r>
            <a:r>
              <a:rPr lang="en-US" dirty="0" smtClean="0"/>
              <a:t> must satisfy two requirements: </a:t>
            </a:r>
          </a:p>
          <a:p>
            <a:pPr lvl="1"/>
            <a:endParaRPr lang="en-US" dirty="0"/>
          </a:p>
        </p:txBody>
      </p:sp>
    </p:spTree>
    <p:extLst>
      <p:ext uri="{BB962C8B-B14F-4D97-AF65-F5344CB8AC3E}">
        <p14:creationId xmlns:p14="http://schemas.microsoft.com/office/powerpoint/2010/main" val="19758315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50305"/>
            <a:ext cx="7729728" cy="1188720"/>
          </a:xfrm>
        </p:spPr>
        <p:txBody>
          <a:bodyPr/>
          <a:lstStyle/>
          <a:p>
            <a:r>
              <a:rPr lang="en-US" dirty="0" smtClean="0"/>
              <a:t>Differences of Normal random variables</a:t>
            </a:r>
            <a:endParaRPr lang="en-US" dirty="0"/>
          </a:p>
        </p:txBody>
      </p:sp>
      <p:sp>
        <p:nvSpPr>
          <p:cNvPr id="3" name="Content Placeholder 2"/>
          <p:cNvSpPr>
            <a:spLocks noGrp="1"/>
          </p:cNvSpPr>
          <p:nvPr>
            <p:ph idx="1"/>
          </p:nvPr>
        </p:nvSpPr>
        <p:spPr>
          <a:xfrm>
            <a:off x="1128713" y="1466469"/>
            <a:ext cx="10101262" cy="310198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The diameter C of a randomly selected large drink cup at a fast food restaurant follows a Normal distribution with a mean of 3.96 inches and a standard deviation of 0.01 inches. The diameter L of a randomly selected large lid at this restaurant follows a Normal distribution with mean 3.98 inches and standard deviation 0.02 inches. For a lid to fit a cup, the value of L has to be bigger than the value of C, but not by more than 0.06 inches.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Problem: What’s the probability that a randomly selected large lid will fit on a randomly chosen large drink cup? </a:t>
            </a:r>
            <a:endParaRPr lang="en-US" dirty="0"/>
          </a:p>
        </p:txBody>
      </p:sp>
    </p:spTree>
    <p:extLst>
      <p:ext uri="{BB962C8B-B14F-4D97-AF65-F5344CB8AC3E}">
        <p14:creationId xmlns:p14="http://schemas.microsoft.com/office/powerpoint/2010/main" val="20514837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43295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6 </a:t>
            </a:r>
            <a:r>
              <a:rPr lang="mr-IN" dirty="0" smtClean="0"/>
              <a:t>–</a:t>
            </a:r>
            <a:r>
              <a:rPr lang="en-US" dirty="0" smtClean="0"/>
              <a:t> Random Variables</a:t>
            </a:r>
            <a:endParaRPr lang="en-US" dirty="0"/>
          </a:p>
        </p:txBody>
      </p:sp>
      <p:sp>
        <p:nvSpPr>
          <p:cNvPr id="3" name="Subtitle 2"/>
          <p:cNvSpPr>
            <a:spLocks noGrp="1"/>
          </p:cNvSpPr>
          <p:nvPr>
            <p:ph type="subTitle" idx="1"/>
          </p:nvPr>
        </p:nvSpPr>
        <p:spPr/>
        <p:txBody>
          <a:bodyPr/>
          <a:lstStyle/>
          <a:p>
            <a:r>
              <a:rPr lang="en-US" dirty="0" smtClean="0"/>
              <a:t>Part 3: Binomial and Geometric Random Variables</a:t>
            </a:r>
            <a:endParaRPr lang="en-US" dirty="0"/>
          </a:p>
        </p:txBody>
      </p:sp>
    </p:spTree>
    <p:extLst>
      <p:ext uri="{BB962C8B-B14F-4D97-AF65-F5344CB8AC3E}">
        <p14:creationId xmlns:p14="http://schemas.microsoft.com/office/powerpoint/2010/main" val="19183547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96907" y="1533905"/>
            <a:ext cx="1488377" cy="432055"/>
          </a:xfrm>
        </p:spPr>
        <p:txBody>
          <a:bodyPr/>
          <a:lstStyle/>
          <a:p>
            <a:pPr algn="l"/>
            <a:r>
              <a:rPr lang="en-US" dirty="0" smtClean="0"/>
              <a:t>Binomial</a:t>
            </a:r>
            <a:endParaRPr lang="en-US" dirty="0"/>
          </a:p>
        </p:txBody>
      </p:sp>
      <p:sp>
        <p:nvSpPr>
          <p:cNvPr id="3" name="Content Placeholder 2"/>
          <p:cNvSpPr>
            <a:spLocks noGrp="1"/>
          </p:cNvSpPr>
          <p:nvPr>
            <p:ph sz="half" idx="2"/>
          </p:nvPr>
        </p:nvSpPr>
        <p:spPr>
          <a:xfrm>
            <a:off x="396907" y="2327720"/>
            <a:ext cx="4270248" cy="2596776"/>
          </a:xfrm>
        </p:spPr>
        <p:txBody>
          <a:bodyPr/>
          <a:lstStyle/>
          <a:p>
            <a:endParaRPr lang="en-US" dirty="0"/>
          </a:p>
        </p:txBody>
      </p:sp>
      <p:sp>
        <p:nvSpPr>
          <p:cNvPr id="4" name="Content Placeholder 3"/>
          <p:cNvSpPr>
            <a:spLocks noGrp="1"/>
          </p:cNvSpPr>
          <p:nvPr>
            <p:ph sz="quarter" idx="4"/>
          </p:nvPr>
        </p:nvSpPr>
        <p:spPr>
          <a:xfrm>
            <a:off x="7163466" y="2327720"/>
            <a:ext cx="4253484" cy="2596776"/>
          </a:xfrm>
        </p:spPr>
        <p:txBody>
          <a:bodyPr/>
          <a:lstStyle/>
          <a:p>
            <a:endParaRPr lang="en-US"/>
          </a:p>
        </p:txBody>
      </p:sp>
      <p:sp>
        <p:nvSpPr>
          <p:cNvPr id="5" name="Text Placeholder 4"/>
          <p:cNvSpPr>
            <a:spLocks noGrp="1"/>
          </p:cNvSpPr>
          <p:nvPr>
            <p:ph type="body" sz="quarter" idx="13"/>
          </p:nvPr>
        </p:nvSpPr>
        <p:spPr>
          <a:xfrm>
            <a:off x="9752361" y="1573910"/>
            <a:ext cx="1650301" cy="392050"/>
          </a:xfrm>
        </p:spPr>
        <p:txBody>
          <a:bodyPr>
            <a:normAutofit/>
          </a:bodyPr>
          <a:lstStyle/>
          <a:p>
            <a:r>
              <a:rPr lang="en-US" dirty="0" smtClean="0"/>
              <a:t>Geometric</a:t>
            </a:r>
            <a:endParaRPr lang="en-US" dirty="0"/>
          </a:p>
        </p:txBody>
      </p:sp>
      <p:sp>
        <p:nvSpPr>
          <p:cNvPr id="6" name="Title 5"/>
          <p:cNvSpPr>
            <a:spLocks noGrp="1"/>
          </p:cNvSpPr>
          <p:nvPr>
            <p:ph type="title"/>
          </p:nvPr>
        </p:nvSpPr>
        <p:spPr>
          <a:xfrm>
            <a:off x="2085309" y="304040"/>
            <a:ext cx="7729728" cy="1188720"/>
          </a:xfrm>
        </p:spPr>
        <p:txBody>
          <a:bodyPr/>
          <a:lstStyle/>
          <a:p>
            <a:r>
              <a:rPr lang="en-US" dirty="0" smtClean="0"/>
              <a:t>Types of Discrete Random variables</a:t>
            </a:r>
            <a:endParaRPr lang="en-US" dirty="0"/>
          </a:p>
        </p:txBody>
      </p:sp>
      <p:cxnSp>
        <p:nvCxnSpPr>
          <p:cNvPr id="8" name="Straight Connector 7"/>
          <p:cNvCxnSpPr>
            <a:stCxn id="6" idx="2"/>
          </p:cNvCxnSpPr>
          <p:nvPr/>
        </p:nvCxnSpPr>
        <p:spPr>
          <a:xfrm>
            <a:off x="5950173" y="1492760"/>
            <a:ext cx="0" cy="536524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328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5893" y="150305"/>
            <a:ext cx="7729728" cy="1188720"/>
          </a:xfrm>
        </p:spPr>
        <p:txBody>
          <a:bodyPr/>
          <a:lstStyle/>
          <a:p>
            <a:r>
              <a:rPr lang="en-US" dirty="0" smtClean="0"/>
              <a:t>Check for A Binomial setting</a:t>
            </a:r>
            <a:endParaRPr lang="en-US" dirty="0"/>
          </a:p>
        </p:txBody>
      </p:sp>
      <p:sp>
        <p:nvSpPr>
          <p:cNvPr id="3" name="Content Placeholder 2"/>
          <p:cNvSpPr>
            <a:spLocks noGrp="1"/>
          </p:cNvSpPr>
          <p:nvPr>
            <p:ph idx="1"/>
          </p:nvPr>
        </p:nvSpPr>
        <p:spPr>
          <a:xfrm>
            <a:off x="814389" y="1339026"/>
            <a:ext cx="10472736" cy="5218938"/>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Ex 1: Toss a coin 50 times and count the number of heads.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Ex 2: Spin a roulette wheel 8 times. Record how many times the ball lands in a red slot.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Ex 3: A shipping company claims that 90% of its shipments arrive on time. To test this claim, take a random sample of 100 shipments made by the company last month and see how many arrived on time.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Ex 4: In the game of Pass the Pig, a player rolls a pair of pig-shaped dice. On each roll, the player earns points according to how the pigs land. However, if the pigs land on the “pig out” side, then the player looses all their points. At any point, the player may choose to stop rolling and “pass the pig” to the next player and keep the points they have accumulated. </a:t>
            </a:r>
            <a:endParaRPr lang="en-US" dirty="0"/>
          </a:p>
        </p:txBody>
      </p:sp>
    </p:spTree>
    <p:extLst>
      <p:ext uri="{BB962C8B-B14F-4D97-AF65-F5344CB8AC3E}">
        <p14:creationId xmlns:p14="http://schemas.microsoft.com/office/powerpoint/2010/main" val="17086465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57162"/>
            <a:ext cx="7729728" cy="1188720"/>
          </a:xfrm>
        </p:spPr>
        <p:txBody>
          <a:bodyPr/>
          <a:lstStyle/>
          <a:p>
            <a:r>
              <a:rPr lang="en-US" dirty="0" smtClean="0"/>
              <a:t>Binomial Settings and Random variables</a:t>
            </a:r>
            <a:endParaRPr lang="en-US" dirty="0"/>
          </a:p>
        </p:txBody>
      </p:sp>
      <p:sp>
        <p:nvSpPr>
          <p:cNvPr id="3" name="Content Placeholder 2"/>
          <p:cNvSpPr>
            <a:spLocks noGrp="1"/>
          </p:cNvSpPr>
          <p:nvPr>
            <p:ph idx="1"/>
          </p:nvPr>
        </p:nvSpPr>
        <p:spPr>
          <a:xfrm>
            <a:off x="214313" y="1345882"/>
            <a:ext cx="11687175" cy="5326381"/>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From Blood Types to Aces</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Problem: Here are three scenarios involving chance behavior. In each case, determine whether or not the given random variable has a binomial distribution. Justify your answer.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342900" marR="0" lvl="0" indent="-342900" defTabSz="914400" eaLnBrk="1" fontAlgn="auto" latinLnBrk="0" hangingPunct="1">
              <a:lnSpc>
                <a:spcPct val="100000"/>
              </a:lnSpc>
              <a:spcBef>
                <a:spcPts val="0"/>
              </a:spcBef>
              <a:spcAft>
                <a:spcPts val="0"/>
              </a:spcAft>
              <a:buClrTx/>
              <a:buSzTx/>
              <a:buFontTx/>
              <a:buAutoNum type="alphaLcParenR"/>
              <a:tabLst/>
              <a:defRPr/>
            </a:pPr>
            <a:r>
              <a:rPr lang="en-US" dirty="0" smtClean="0"/>
              <a:t>Genetics say that children receive genes from each of their parents independently. Each child of a particular set of parents has probability 0.25 of having type O blood. Suppose these parents have 5 children. Let X=the number of children with type O blood. </a:t>
            </a:r>
          </a:p>
          <a:p>
            <a:pPr marL="342900" marR="0" lvl="0" indent="-342900" defTabSz="914400" eaLnBrk="1" fontAlgn="auto" latinLnBrk="0" hangingPunct="1">
              <a:lnSpc>
                <a:spcPct val="100000"/>
              </a:lnSpc>
              <a:spcBef>
                <a:spcPts val="0"/>
              </a:spcBef>
              <a:spcAft>
                <a:spcPts val="0"/>
              </a:spcAft>
              <a:buClrTx/>
              <a:buSzTx/>
              <a:buFontTx/>
              <a:buAutoNum type="alphaLcParenR"/>
              <a:tabLst/>
              <a:defRPr/>
            </a:pPr>
            <a:endParaRPr lang="en-US" dirty="0" smtClean="0"/>
          </a:p>
          <a:p>
            <a:pPr marL="342900" marR="0" lvl="0" indent="-342900" defTabSz="914400" eaLnBrk="1" fontAlgn="auto" latinLnBrk="0" hangingPunct="1">
              <a:lnSpc>
                <a:spcPct val="100000"/>
              </a:lnSpc>
              <a:spcBef>
                <a:spcPts val="0"/>
              </a:spcBef>
              <a:spcAft>
                <a:spcPts val="0"/>
              </a:spcAft>
              <a:buClrTx/>
              <a:buSzTx/>
              <a:buFontTx/>
              <a:buAutoNum type="alphaLcParenR"/>
              <a:tabLst/>
              <a:defRPr/>
            </a:pPr>
            <a:endParaRPr lang="en-US" dirty="0" smtClean="0"/>
          </a:p>
          <a:p>
            <a:pPr marL="342900" marR="0" lvl="0" indent="-342900" defTabSz="914400" eaLnBrk="1" fontAlgn="auto" latinLnBrk="0" hangingPunct="1">
              <a:lnSpc>
                <a:spcPct val="100000"/>
              </a:lnSpc>
              <a:spcBef>
                <a:spcPts val="0"/>
              </a:spcBef>
              <a:spcAft>
                <a:spcPts val="0"/>
              </a:spcAft>
              <a:buClrTx/>
              <a:buSzTx/>
              <a:buFontTx/>
              <a:buAutoNum type="alphaLcParenR"/>
              <a:tabLst/>
              <a:defRPr/>
            </a:pPr>
            <a:endParaRPr lang="en-US" dirty="0"/>
          </a:p>
          <a:p>
            <a:pPr marL="342900" marR="0" lvl="0" indent="-342900" defTabSz="914400" eaLnBrk="1" fontAlgn="auto" latinLnBrk="0" hangingPunct="1">
              <a:lnSpc>
                <a:spcPct val="100000"/>
              </a:lnSpc>
              <a:spcBef>
                <a:spcPts val="0"/>
              </a:spcBef>
              <a:spcAft>
                <a:spcPts val="0"/>
              </a:spcAft>
              <a:buClrTx/>
              <a:buSzTx/>
              <a:buFontTx/>
              <a:buAutoNum type="alphaLcParenR"/>
              <a:tabLst/>
              <a:defRPr/>
            </a:pPr>
            <a:r>
              <a:rPr lang="en-US" dirty="0" smtClean="0"/>
              <a:t>Shuffle a deck of cards. Turn over the first 10 cards, one at a time. Let Y = the number of aces you observe. </a:t>
            </a:r>
          </a:p>
          <a:p>
            <a:pPr marL="342900" marR="0" lvl="0" indent="-342900" defTabSz="914400" eaLnBrk="1" fontAlgn="auto" latinLnBrk="0" hangingPunct="1">
              <a:lnSpc>
                <a:spcPct val="100000"/>
              </a:lnSpc>
              <a:spcBef>
                <a:spcPts val="0"/>
              </a:spcBef>
              <a:spcAft>
                <a:spcPts val="0"/>
              </a:spcAft>
              <a:buClrTx/>
              <a:buSzTx/>
              <a:buFontTx/>
              <a:buAutoNum type="alphaLcParenR"/>
              <a:tabLst/>
              <a:defRPr/>
            </a:pPr>
            <a:endParaRPr lang="en-US" dirty="0" smtClean="0"/>
          </a:p>
          <a:p>
            <a:pPr marL="342900" marR="0" lvl="0" indent="-342900" defTabSz="914400" eaLnBrk="1" fontAlgn="auto" latinLnBrk="0" hangingPunct="1">
              <a:lnSpc>
                <a:spcPct val="100000"/>
              </a:lnSpc>
              <a:spcBef>
                <a:spcPts val="0"/>
              </a:spcBef>
              <a:spcAft>
                <a:spcPts val="0"/>
              </a:spcAft>
              <a:buClrTx/>
              <a:buSzTx/>
              <a:buFontTx/>
              <a:buAutoNum type="alphaLcParenR"/>
              <a:tabLst/>
              <a:defRPr/>
            </a:pPr>
            <a:endParaRPr lang="en-US" dirty="0"/>
          </a:p>
          <a:p>
            <a:pPr marL="342900" marR="0" lvl="0" indent="-342900" defTabSz="914400" eaLnBrk="1" fontAlgn="auto" latinLnBrk="0" hangingPunct="1">
              <a:lnSpc>
                <a:spcPct val="100000"/>
              </a:lnSpc>
              <a:spcBef>
                <a:spcPts val="0"/>
              </a:spcBef>
              <a:spcAft>
                <a:spcPts val="0"/>
              </a:spcAft>
              <a:buClrTx/>
              <a:buSzTx/>
              <a:buFontTx/>
              <a:buAutoNum type="alphaLcParenR"/>
              <a:tabLst/>
              <a:defRPr/>
            </a:pPr>
            <a:endParaRPr lang="en-US" dirty="0" smtClean="0"/>
          </a:p>
          <a:p>
            <a:pPr marL="342900" marR="0" lvl="0" indent="-342900" defTabSz="914400" eaLnBrk="1" fontAlgn="auto" latinLnBrk="0" hangingPunct="1">
              <a:lnSpc>
                <a:spcPct val="100000"/>
              </a:lnSpc>
              <a:spcBef>
                <a:spcPts val="0"/>
              </a:spcBef>
              <a:spcAft>
                <a:spcPts val="0"/>
              </a:spcAft>
              <a:buClrTx/>
              <a:buSzTx/>
              <a:buFontTx/>
              <a:buAutoNum type="alphaLcParenR"/>
              <a:tabLst/>
              <a:defRPr/>
            </a:pPr>
            <a:r>
              <a:rPr lang="en-US" dirty="0" smtClean="0"/>
              <a:t>Shuffle a deck of cards. Turn over the top card. Put the card back in the deck and shuffle again. Repeat the process until you get an ace. Let W = the number of cards required. </a:t>
            </a:r>
          </a:p>
        </p:txBody>
      </p:sp>
    </p:spTree>
    <p:extLst>
      <p:ext uri="{BB962C8B-B14F-4D97-AF65-F5344CB8AC3E}">
        <p14:creationId xmlns:p14="http://schemas.microsoft.com/office/powerpoint/2010/main" val="20132399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23008"/>
            <a:ext cx="7729728" cy="1188720"/>
          </a:xfrm>
        </p:spPr>
        <p:txBody>
          <a:bodyPr/>
          <a:lstStyle/>
          <a:p>
            <a:r>
              <a:rPr lang="en-US" dirty="0" smtClean="0"/>
              <a:t>Calculating Binomial Probabilities</a:t>
            </a:r>
            <a:endParaRPr lang="en-US" dirty="0"/>
          </a:p>
        </p:txBody>
      </p:sp>
      <p:sp>
        <p:nvSpPr>
          <p:cNvPr id="3" name="Content Placeholder 2"/>
          <p:cNvSpPr>
            <a:spLocks noGrp="1"/>
          </p:cNvSpPr>
          <p:nvPr>
            <p:ph idx="1"/>
          </p:nvPr>
        </p:nvSpPr>
        <p:spPr>
          <a:xfrm>
            <a:off x="641684" y="1640065"/>
            <a:ext cx="10908632" cy="3834194"/>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Inheriting Blood Type</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Each child of a particular set of parents has a probability 0.25 of having type O blood. Genetics say that children receive genes from each of their parents independently. If these parents have 5 children, the count X of children with type O blood is a binomial random variable with n=5 trials and probability p=0.25 of success on each trial. In this setting, a child with type O blood is a “success” (S) and a child with another blood type of a failure “F.”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What’s the probability that none of the 5 children has type O blood? That is, find P(X=0).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What’s the probability that only one child has type O blood? That is, find P(X=1).</a:t>
            </a:r>
            <a:endParaRPr lang="en-US" dirty="0"/>
          </a:p>
        </p:txBody>
      </p:sp>
    </p:spTree>
    <p:extLst>
      <p:ext uri="{BB962C8B-B14F-4D97-AF65-F5344CB8AC3E}">
        <p14:creationId xmlns:p14="http://schemas.microsoft.com/office/powerpoint/2010/main" val="15928461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1346" y="456318"/>
            <a:ext cx="7729728" cy="310198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What if we wanted to find P(X=2), the probability that exactly 2 of the couple’s children have type O blood? Do the work in 2 stages: </a:t>
            </a:r>
          </a:p>
        </p:txBody>
      </p:sp>
    </p:spTree>
    <p:extLst>
      <p:ext uri="{BB962C8B-B14F-4D97-AF65-F5344CB8AC3E}">
        <p14:creationId xmlns:p14="http://schemas.microsoft.com/office/powerpoint/2010/main" val="2387460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Binomial coefficient and the binomial probability formula</a:t>
            </a:r>
            <a:endParaRPr lang="en-US" dirty="0"/>
          </a:p>
        </p:txBody>
      </p:sp>
      <p:sp>
        <p:nvSpPr>
          <p:cNvPr id="3" name="Content Placeholder 2"/>
          <p:cNvSpPr>
            <a:spLocks noGrp="1"/>
          </p:cNvSpPr>
          <p:nvPr>
            <p:ph idx="1"/>
          </p:nvPr>
        </p:nvSpPr>
        <p:spPr>
          <a:xfrm>
            <a:off x="2231136" y="2429497"/>
            <a:ext cx="7729728" cy="310198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The number of ways of arranging </a:t>
            </a:r>
            <a:r>
              <a:rPr lang="en-US" i="1" dirty="0" smtClean="0"/>
              <a:t>k</a:t>
            </a:r>
            <a:r>
              <a:rPr lang="en-US" dirty="0" smtClean="0"/>
              <a:t> successes among </a:t>
            </a:r>
            <a:r>
              <a:rPr lang="en-US" i="1" dirty="0" smtClean="0"/>
              <a:t>n</a:t>
            </a:r>
            <a:r>
              <a:rPr lang="en-US" dirty="0" smtClean="0"/>
              <a:t> observations is given by the </a:t>
            </a:r>
            <a:r>
              <a:rPr lang="en-US" b="1" dirty="0" smtClean="0"/>
              <a:t>binomial coefficient</a:t>
            </a:r>
            <a:r>
              <a:rPr lang="en-US" dirty="0" smtClean="0"/>
              <a: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The </a:t>
            </a:r>
            <a:r>
              <a:rPr lang="en-US" b="1" dirty="0" smtClean="0"/>
              <a:t>binomial probability formula</a:t>
            </a:r>
            <a:r>
              <a:rPr lang="en-US" dirty="0" smtClean="0"/>
              <a:t> for any arrangement of </a:t>
            </a:r>
            <a:r>
              <a:rPr lang="en-US" i="1" dirty="0" smtClean="0"/>
              <a:t>k </a:t>
            </a:r>
            <a:r>
              <a:rPr lang="en-US" dirty="0" smtClean="0"/>
              <a:t>successes is: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16457827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binomial Probability Formula</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Problem: Each child of a particular set of parents has probability 0.25 of having type O blood. Suppose the parents have 5 children.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342900" marR="0" lvl="0" indent="-342900" defTabSz="914400" eaLnBrk="1" fontAlgn="auto" latinLnBrk="0" hangingPunct="1">
              <a:lnSpc>
                <a:spcPct val="100000"/>
              </a:lnSpc>
              <a:spcBef>
                <a:spcPts val="0"/>
              </a:spcBef>
              <a:spcAft>
                <a:spcPts val="0"/>
              </a:spcAft>
              <a:buClrTx/>
              <a:buSzTx/>
              <a:buFontTx/>
              <a:buAutoNum type="alphaLcParenR"/>
              <a:tabLst/>
              <a:defRPr/>
            </a:pPr>
            <a:r>
              <a:rPr lang="en-US" dirty="0" smtClean="0"/>
              <a:t>Find the probability that exactly 3 of the children have type O blood. </a:t>
            </a:r>
          </a:p>
          <a:p>
            <a:pPr marL="342900" marR="0" lvl="0" indent="-342900" defTabSz="914400" eaLnBrk="1" fontAlgn="auto" latinLnBrk="0" hangingPunct="1">
              <a:lnSpc>
                <a:spcPct val="100000"/>
              </a:lnSpc>
              <a:spcBef>
                <a:spcPts val="0"/>
              </a:spcBef>
              <a:spcAft>
                <a:spcPts val="0"/>
              </a:spcAft>
              <a:buClrTx/>
              <a:buSzTx/>
              <a:buFontTx/>
              <a:buAutoNum type="alphaLcParenR"/>
              <a:tabLst/>
              <a:defRPr/>
            </a:pPr>
            <a:endParaRPr lang="en-US" dirty="0"/>
          </a:p>
          <a:p>
            <a:pPr marL="342900" marR="0" lvl="0" indent="-342900" defTabSz="914400" eaLnBrk="1" fontAlgn="auto" latinLnBrk="0" hangingPunct="1">
              <a:lnSpc>
                <a:spcPct val="100000"/>
              </a:lnSpc>
              <a:spcBef>
                <a:spcPts val="0"/>
              </a:spcBef>
              <a:spcAft>
                <a:spcPts val="0"/>
              </a:spcAft>
              <a:buClrTx/>
              <a:buSzTx/>
              <a:buFontTx/>
              <a:buAutoNum type="alphaLcParenR"/>
              <a:tabLst/>
              <a:defRPr/>
            </a:pPr>
            <a:endParaRPr lang="en-US" dirty="0" smtClean="0"/>
          </a:p>
          <a:p>
            <a:pPr marL="342900" marR="0" lvl="0" indent="-342900" defTabSz="914400" eaLnBrk="1" fontAlgn="auto" latinLnBrk="0" hangingPunct="1">
              <a:lnSpc>
                <a:spcPct val="100000"/>
              </a:lnSpc>
              <a:spcBef>
                <a:spcPts val="0"/>
              </a:spcBef>
              <a:spcAft>
                <a:spcPts val="0"/>
              </a:spcAft>
              <a:buClrTx/>
              <a:buSzTx/>
              <a:buFontTx/>
              <a:buAutoNum type="alphaLcParenR"/>
              <a:tabLst/>
              <a:defRPr/>
            </a:pPr>
            <a:endParaRPr lang="en-US" dirty="0"/>
          </a:p>
          <a:p>
            <a:pPr marL="342900" marR="0" lvl="0" indent="-342900" defTabSz="914400" eaLnBrk="1" fontAlgn="auto" latinLnBrk="0" hangingPunct="1">
              <a:lnSpc>
                <a:spcPct val="100000"/>
              </a:lnSpc>
              <a:spcBef>
                <a:spcPts val="0"/>
              </a:spcBef>
              <a:spcAft>
                <a:spcPts val="0"/>
              </a:spcAft>
              <a:buClrTx/>
              <a:buSzTx/>
              <a:buFontTx/>
              <a:buAutoNum type="alphaLcParenR"/>
              <a:tabLst/>
              <a:defRPr/>
            </a:pPr>
            <a:endParaRPr lang="en-US" dirty="0" smtClean="0"/>
          </a:p>
          <a:p>
            <a:pPr marL="342900" marR="0" lvl="0" indent="-342900" defTabSz="914400" eaLnBrk="1" fontAlgn="auto" latinLnBrk="0" hangingPunct="1">
              <a:lnSpc>
                <a:spcPct val="100000"/>
              </a:lnSpc>
              <a:spcBef>
                <a:spcPts val="0"/>
              </a:spcBef>
              <a:spcAft>
                <a:spcPts val="0"/>
              </a:spcAft>
              <a:buClrTx/>
              <a:buSzTx/>
              <a:buFontTx/>
              <a:buAutoNum type="alphaLcParenR"/>
              <a:tabLst/>
              <a:defRPr/>
            </a:pPr>
            <a:r>
              <a:rPr lang="en-US" dirty="0" smtClean="0"/>
              <a:t>Should the parents be surprised if more than 3 of their children have type O blood? Justify your answer </a:t>
            </a:r>
            <a:endParaRPr lang="en-US" dirty="0"/>
          </a:p>
        </p:txBody>
      </p:sp>
    </p:spTree>
    <p:extLst>
      <p:ext uri="{BB962C8B-B14F-4D97-AF65-F5344CB8AC3E}">
        <p14:creationId xmlns:p14="http://schemas.microsoft.com/office/powerpoint/2010/main" val="1046773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8930" y="106562"/>
            <a:ext cx="7729728" cy="1188720"/>
          </a:xfrm>
        </p:spPr>
        <p:txBody>
          <a:bodyPr/>
          <a:lstStyle/>
          <a:p>
            <a:r>
              <a:rPr lang="en-US" dirty="0" smtClean="0"/>
              <a:t>Apgar Scores: Babies’ health at birth</a:t>
            </a:r>
            <a:endParaRPr lang="en-US" dirty="0"/>
          </a:p>
        </p:txBody>
      </p:sp>
      <p:sp>
        <p:nvSpPr>
          <p:cNvPr id="3" name="Content Placeholder 2"/>
          <p:cNvSpPr>
            <a:spLocks noGrp="1"/>
          </p:cNvSpPr>
          <p:nvPr>
            <p:ph idx="1"/>
          </p:nvPr>
        </p:nvSpPr>
        <p:spPr>
          <a:xfrm flipH="1">
            <a:off x="633044" y="1295282"/>
            <a:ext cx="11015003" cy="4964841"/>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In 1952, Dr. Virginia Apgar suggested five criteria for measuring a baby’s health at birth: skin color, heart rate, muscle tone, breathing, and response when stimulated. She developed a 0-1-2 scale to rate a newborn on each of the five criteria. A baby’s Apgar score is the sum of the ratings on each of the five scales, which gives a whole number value from 0 to 10.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What Apgar scores are typical? To find out, researchers recorded the Apgar scores of over 2 million newborn babies in a single year. Imagine selecting one of these newborns at random. Define the random variable X = Apgar score of a randomly selected baby one minute after birth. The table below gives the probability distribution for X.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Problem: </a:t>
            </a:r>
          </a:p>
          <a:p>
            <a:pPr marL="342900" marR="0" lvl="0" indent="-342900" defTabSz="914400" eaLnBrk="1" fontAlgn="auto" latinLnBrk="0" hangingPunct="1">
              <a:lnSpc>
                <a:spcPct val="100000"/>
              </a:lnSpc>
              <a:spcBef>
                <a:spcPts val="0"/>
              </a:spcBef>
              <a:spcAft>
                <a:spcPts val="0"/>
              </a:spcAft>
              <a:buClrTx/>
              <a:buSzTx/>
              <a:buFontTx/>
              <a:buAutoNum type="alphaLcParenR"/>
              <a:tabLst/>
              <a:defRPr/>
            </a:pPr>
            <a:r>
              <a:rPr lang="en-US" dirty="0" smtClean="0"/>
              <a:t>Show that the probability distribution for X is legitimate. </a:t>
            </a:r>
          </a:p>
          <a:p>
            <a:pPr marL="342900" marR="0" lvl="0" indent="-342900" defTabSz="914400" eaLnBrk="1" fontAlgn="auto" latinLnBrk="0" hangingPunct="1">
              <a:lnSpc>
                <a:spcPct val="100000"/>
              </a:lnSpc>
              <a:spcBef>
                <a:spcPts val="0"/>
              </a:spcBef>
              <a:spcAft>
                <a:spcPts val="0"/>
              </a:spcAft>
              <a:buClrTx/>
              <a:buSzTx/>
              <a:buFontTx/>
              <a:buAutoNum type="alphaLcParenR"/>
              <a:tabLst/>
              <a:defRPr/>
            </a:pPr>
            <a:r>
              <a:rPr lang="en-US" dirty="0" smtClean="0"/>
              <a:t>Make a histogram of the probability distribution. Describe what you see. (SOCS!) </a:t>
            </a:r>
          </a:p>
          <a:p>
            <a:pPr marL="342900" marR="0" lvl="0" indent="-342900" defTabSz="914400" eaLnBrk="1" fontAlgn="auto" latinLnBrk="0" hangingPunct="1">
              <a:lnSpc>
                <a:spcPct val="100000"/>
              </a:lnSpc>
              <a:spcBef>
                <a:spcPts val="0"/>
              </a:spcBef>
              <a:spcAft>
                <a:spcPts val="0"/>
              </a:spcAft>
              <a:buClrTx/>
              <a:buSzTx/>
              <a:buFontTx/>
              <a:buAutoNum type="alphaLcParenR"/>
              <a:tabLst/>
              <a:defRPr/>
            </a:pPr>
            <a:r>
              <a:rPr lang="en-US" dirty="0" smtClean="0"/>
              <a:t>Doctors decided that Apgar scores of 7 or higher indicate a healthy baby. What’s the probability that a randomly selected baby is healthy?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85788927"/>
              </p:ext>
            </p:extLst>
          </p:nvPr>
        </p:nvGraphicFramePr>
        <p:xfrm>
          <a:off x="1471613" y="3589475"/>
          <a:ext cx="8732929" cy="741680"/>
        </p:xfrm>
        <a:graphic>
          <a:graphicData uri="http://schemas.openxmlformats.org/drawingml/2006/table">
            <a:tbl>
              <a:tblPr firstRow="1" bandRow="1">
                <a:tableStyleId>{5C22544A-7EE6-4342-B048-85BDC9FD1C3A}</a:tableStyleId>
              </a:tblPr>
              <a:tblGrid>
                <a:gridCol w="942975"/>
                <a:gridCol w="642937"/>
                <a:gridCol w="597321"/>
                <a:gridCol w="727744"/>
                <a:gridCol w="727744"/>
                <a:gridCol w="727744"/>
                <a:gridCol w="727744"/>
                <a:gridCol w="727744"/>
                <a:gridCol w="727744"/>
                <a:gridCol w="727744"/>
                <a:gridCol w="727744"/>
                <a:gridCol w="727744"/>
              </a:tblGrid>
              <a:tr h="370840">
                <a:tc>
                  <a:txBody>
                    <a:bodyPr/>
                    <a:lstStyle/>
                    <a:p>
                      <a:r>
                        <a:rPr lang="en-US" dirty="0" smtClean="0">
                          <a:solidFill>
                            <a:sysClr val="windowText" lastClr="000000"/>
                          </a:solidFill>
                        </a:rPr>
                        <a:t>Value</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0</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1</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2</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3</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4</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6</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7</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8</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9</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10</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t>Prob.</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.001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.006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.007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.008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.012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.020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.038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.099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.319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.437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.053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9578269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Calculator</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Go to 2</a:t>
            </a:r>
            <a:r>
              <a:rPr lang="en-US" baseline="30000" dirty="0" smtClean="0"/>
              <a:t>nd</a:t>
            </a:r>
            <a:r>
              <a:rPr lang="en-US" dirty="0" smtClean="0"/>
              <a:t> </a:t>
            </a:r>
            <a:r>
              <a:rPr lang="mr-IN" dirty="0" smtClean="0"/>
              <a:t>–</a:t>
            </a:r>
            <a:r>
              <a:rPr lang="en-US" dirty="0" smtClean="0"/>
              <a:t> VARS (DISTR) to access the following commands: </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algn="ctr" defTabSz="914400" eaLnBrk="1" fontAlgn="auto" latinLnBrk="0" hangingPunct="1">
              <a:lnSpc>
                <a:spcPct val="100000"/>
              </a:lnSpc>
              <a:spcBef>
                <a:spcPts val="0"/>
              </a:spcBef>
              <a:spcAft>
                <a:spcPts val="0"/>
              </a:spcAft>
              <a:buClrTx/>
              <a:buSzTx/>
              <a:buFontTx/>
              <a:buNone/>
              <a:tabLst/>
              <a:defRPr/>
            </a:pPr>
            <a:r>
              <a:rPr lang="en-US" dirty="0" err="1" smtClean="0"/>
              <a:t>Binompdf</a:t>
            </a:r>
            <a:r>
              <a:rPr lang="en-US" dirty="0" smtClean="0"/>
              <a:t>(n, p, k) </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eaLnBrk="1" fontAlgn="auto" latinLnBrk="0" hangingPunct="1">
              <a:lnSpc>
                <a:spcPct val="100000"/>
              </a:lnSpc>
              <a:spcBef>
                <a:spcPts val="0"/>
              </a:spcBef>
              <a:spcAft>
                <a:spcPts val="0"/>
              </a:spcAft>
              <a:buClrTx/>
              <a:buSzTx/>
              <a:buFontTx/>
              <a:buNone/>
              <a:tabLst/>
              <a:defRPr/>
            </a:pPr>
            <a:r>
              <a:rPr lang="en-US" dirty="0" err="1" smtClean="0"/>
              <a:t>Binomcdf</a:t>
            </a:r>
            <a:r>
              <a:rPr lang="en-US" dirty="0" smtClean="0"/>
              <a:t>(n, p, k)</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Use these commands to confirm our answers to the previous slide!</a:t>
            </a:r>
          </a:p>
        </p:txBody>
      </p:sp>
    </p:spTree>
    <p:extLst>
      <p:ext uri="{BB962C8B-B14F-4D97-AF65-F5344CB8AC3E}">
        <p14:creationId xmlns:p14="http://schemas.microsoft.com/office/powerpoint/2010/main" val="19252943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Summarize: How to find Binomial probabilities </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You will lose credit on the AP exam for not clearly identifying the distribution and values of interest. Follow these three steps to ensure a 4!</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1. State the distribution and the values of interest -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2. Perform calculations </a:t>
            </a:r>
            <a:r>
              <a:rPr lang="mr-IN" dirty="0" smtClean="0"/>
              <a:t>–</a:t>
            </a:r>
            <a:r>
              <a:rPr lang="en-US" dirty="0" smtClean="0"/>
              <a:t> show your work!</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3. Answer the question - </a:t>
            </a:r>
            <a:endParaRPr lang="en-US" dirty="0"/>
          </a:p>
        </p:txBody>
      </p:sp>
    </p:spTree>
    <p:extLst>
      <p:ext uri="{BB962C8B-B14F-4D97-AF65-F5344CB8AC3E}">
        <p14:creationId xmlns:p14="http://schemas.microsoft.com/office/powerpoint/2010/main" val="144194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611765"/>
            <a:ext cx="7729728" cy="1188720"/>
          </a:xfrm>
        </p:spPr>
        <p:txBody>
          <a:bodyPr/>
          <a:lstStyle/>
          <a:p>
            <a:r>
              <a:rPr lang="en-US" dirty="0" smtClean="0"/>
              <a:t>Free lunch?</a:t>
            </a:r>
            <a:endParaRPr lang="en-US" dirty="0"/>
          </a:p>
        </p:txBody>
      </p:sp>
      <p:sp>
        <p:nvSpPr>
          <p:cNvPr id="3" name="Content Placeholder 2"/>
          <p:cNvSpPr>
            <a:spLocks noGrp="1"/>
          </p:cNvSpPr>
          <p:nvPr>
            <p:ph idx="1"/>
          </p:nvPr>
        </p:nvSpPr>
        <p:spPr>
          <a:xfrm>
            <a:off x="1580789" y="2044486"/>
            <a:ext cx="9030422" cy="4219956"/>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A local fast food restaurant is running a ”Draw a three, get it free” lunch promotion. After each customer orders, a touch screen display shows the message “Press here to win a free lunch.” A computer program then simulates one card being drawn from a standard deck. If the chosen card is a 3, the customer’s order is free. Otherwise, the customer must pay the bill.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Problem: </a:t>
            </a:r>
          </a:p>
          <a:p>
            <a:pPr marL="342900" marR="0" lvl="0" indent="-342900" defTabSz="914400" eaLnBrk="1" fontAlgn="auto" latinLnBrk="0" hangingPunct="1">
              <a:lnSpc>
                <a:spcPct val="100000"/>
              </a:lnSpc>
              <a:spcBef>
                <a:spcPts val="0"/>
              </a:spcBef>
              <a:spcAft>
                <a:spcPts val="0"/>
              </a:spcAft>
              <a:buClrTx/>
              <a:buSzTx/>
              <a:buFontTx/>
              <a:buAutoNum type="alphaLcParenR"/>
              <a:tabLst/>
              <a:defRPr/>
            </a:pPr>
            <a:r>
              <a:rPr lang="en-US" dirty="0" smtClean="0"/>
              <a:t>All 12 players on a school’s basketball team place individual orders at the restaurant. What is the probability that exactly 2 of them win a free lunch? </a:t>
            </a:r>
          </a:p>
          <a:p>
            <a:pPr marL="342900" marR="0" lvl="0" indent="-342900" defTabSz="914400" eaLnBrk="1" fontAlgn="auto" latinLnBrk="0" hangingPunct="1">
              <a:lnSpc>
                <a:spcPct val="100000"/>
              </a:lnSpc>
              <a:spcBef>
                <a:spcPts val="0"/>
              </a:spcBef>
              <a:spcAft>
                <a:spcPts val="0"/>
              </a:spcAft>
              <a:buClrTx/>
              <a:buSzTx/>
              <a:buFontTx/>
              <a:buAutoNum type="alphaLcParenR"/>
              <a:tabLst/>
              <a:defRPr/>
            </a:pPr>
            <a:endParaRPr lang="en-US" dirty="0" smtClean="0"/>
          </a:p>
          <a:p>
            <a:pPr marL="342900" marR="0" lvl="0" indent="-342900" defTabSz="914400" eaLnBrk="1" fontAlgn="auto" latinLnBrk="0" hangingPunct="1">
              <a:lnSpc>
                <a:spcPct val="100000"/>
              </a:lnSpc>
              <a:spcBef>
                <a:spcPts val="0"/>
              </a:spcBef>
              <a:spcAft>
                <a:spcPts val="0"/>
              </a:spcAft>
              <a:buClrTx/>
              <a:buSzTx/>
              <a:buFontTx/>
              <a:buAutoNum type="alphaLcParenR"/>
              <a:tabLst/>
              <a:defRPr/>
            </a:pPr>
            <a:r>
              <a:rPr lang="en-US" dirty="0" smtClean="0"/>
              <a:t>If 250 customers place lunch orders on the first day of the promotion, what’s the probability that fewer than 10 win a free lunch? </a:t>
            </a:r>
            <a:endParaRPr lang="en-US" dirty="0"/>
          </a:p>
        </p:txBody>
      </p:sp>
    </p:spTree>
    <p:extLst>
      <p:ext uri="{BB962C8B-B14F-4D97-AF65-F5344CB8AC3E}">
        <p14:creationId xmlns:p14="http://schemas.microsoft.com/office/powerpoint/2010/main" val="9097680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274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Understanding</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To introduce her class to binomial distributions, Mrs. Desai gives a 10 item multiple choice quiz. The catch is, students must simply guess an answer (A through E) for each question. Mrs. Desai uses her computer’s random number generator to produce the answer key, so that each possible answer has an equal chance to be chosen. Let X = the number of Patti’s correct guesses. </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lang="en-US" dirty="0" smtClean="0"/>
              <a:t>Show that X is a binomial random variable</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lang="en-US" dirty="0" smtClean="0"/>
              <a:t>Find P(X=3). Explain what this result means.</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lang="en-US" dirty="0" smtClean="0"/>
              <a:t>To get a passing score on the quiz, a student must guess correctly at least 6 times. Would you be surprised if a student earned a passing score? Support your answer. </a:t>
            </a:r>
            <a:endParaRPr lang="en-US" dirty="0"/>
          </a:p>
        </p:txBody>
      </p:sp>
    </p:spTree>
    <p:extLst>
      <p:ext uri="{BB962C8B-B14F-4D97-AF65-F5344CB8AC3E}">
        <p14:creationId xmlns:p14="http://schemas.microsoft.com/office/powerpoint/2010/main" val="17697494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3249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and Standard Deviation of a binomial distribution</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If a count X of successes has the binomial distribution with number of trials </a:t>
            </a:r>
            <a:r>
              <a:rPr lang="en-US" i="1" dirty="0" smtClean="0"/>
              <a:t>n</a:t>
            </a:r>
            <a:r>
              <a:rPr lang="en-US" dirty="0" smtClean="0"/>
              <a:t> and probability of success </a:t>
            </a:r>
            <a:r>
              <a:rPr lang="en-US" i="1" dirty="0" smtClean="0"/>
              <a:t>p</a:t>
            </a:r>
            <a:r>
              <a:rPr lang="en-US" dirty="0" smtClean="0"/>
              <a:t>, then the </a:t>
            </a:r>
            <a:r>
              <a:rPr lang="en-US" b="1" dirty="0" smtClean="0"/>
              <a:t>mean</a:t>
            </a:r>
            <a:r>
              <a:rPr lang="en-US" dirty="0" smtClean="0"/>
              <a:t> and </a:t>
            </a:r>
            <a:r>
              <a:rPr lang="en-US" b="1" dirty="0" smtClean="0"/>
              <a:t>standard deviation</a:t>
            </a:r>
            <a:r>
              <a:rPr lang="en-US" dirty="0" smtClean="0"/>
              <a:t> of X are: </a:t>
            </a:r>
            <a:endParaRPr lang="en-US" dirty="0"/>
          </a:p>
        </p:txBody>
      </p:sp>
    </p:spTree>
    <p:extLst>
      <p:ext uri="{BB962C8B-B14F-4D97-AF65-F5344CB8AC3E}">
        <p14:creationId xmlns:p14="http://schemas.microsoft.com/office/powerpoint/2010/main" val="13148703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Bottled Water Versus Tap water</a:t>
            </a:r>
            <a:endParaRPr lang="en-US" dirty="0"/>
          </a:p>
        </p:txBody>
      </p:sp>
      <p:sp>
        <p:nvSpPr>
          <p:cNvPr id="3" name="Content Placeholder 2"/>
          <p:cNvSpPr>
            <a:spLocks noGrp="1"/>
          </p:cNvSpPr>
          <p:nvPr>
            <p:ph idx="1"/>
          </p:nvPr>
        </p:nvSpPr>
        <p:spPr>
          <a:xfrm>
            <a:off x="1475873" y="2153412"/>
            <a:ext cx="9416715" cy="358661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A class of 21 students did an activity where they tried to distinguish tap water from bottled water by sipping water from 3 identical cups. Of the 3 cups, 1 of them was filled with bottled water. If we assume that the students in the class could not tell tap water from bottled water, then each one was basically guessing with a 1/3 chance of being correct. Let X = the number of students who correctly identified the cup containing the different type of water.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Problem: </a:t>
            </a:r>
          </a:p>
          <a:p>
            <a:pPr marL="342900" marR="0" lvl="0" indent="-342900" defTabSz="914400" eaLnBrk="1" fontAlgn="auto" latinLnBrk="0" hangingPunct="1">
              <a:lnSpc>
                <a:spcPct val="100000"/>
              </a:lnSpc>
              <a:spcBef>
                <a:spcPts val="0"/>
              </a:spcBef>
              <a:spcAft>
                <a:spcPts val="0"/>
              </a:spcAft>
              <a:buClrTx/>
              <a:buSzTx/>
              <a:buFontTx/>
              <a:buAutoNum type="alphaLcParenR"/>
              <a:tabLst/>
              <a:defRPr/>
            </a:pPr>
            <a:r>
              <a:rPr lang="en-US" dirty="0" smtClean="0"/>
              <a:t>Explain why X is a binomial random variable. </a:t>
            </a:r>
          </a:p>
          <a:p>
            <a:pPr marL="342900" marR="0" lvl="0" indent="-342900" defTabSz="914400" eaLnBrk="1" fontAlgn="auto" latinLnBrk="0" hangingPunct="1">
              <a:lnSpc>
                <a:spcPct val="100000"/>
              </a:lnSpc>
              <a:spcBef>
                <a:spcPts val="0"/>
              </a:spcBef>
              <a:spcAft>
                <a:spcPts val="0"/>
              </a:spcAft>
              <a:buClrTx/>
              <a:buSzTx/>
              <a:buFontTx/>
              <a:buAutoNum type="alphaLcParenR"/>
              <a:tabLst/>
              <a:defRPr/>
            </a:pPr>
            <a:r>
              <a:rPr lang="en-US" dirty="0" smtClean="0"/>
              <a:t>Find the mean and standard deviation of X. Interpret each value in context. </a:t>
            </a:r>
          </a:p>
          <a:p>
            <a:pPr marL="342900" marR="0" lvl="0" indent="-342900" defTabSz="914400" eaLnBrk="1" fontAlgn="auto" latinLnBrk="0" hangingPunct="1">
              <a:lnSpc>
                <a:spcPct val="100000"/>
              </a:lnSpc>
              <a:spcBef>
                <a:spcPts val="0"/>
              </a:spcBef>
              <a:spcAft>
                <a:spcPts val="0"/>
              </a:spcAft>
              <a:buClrTx/>
              <a:buSzTx/>
              <a:buFontTx/>
              <a:buAutoNum type="alphaLcParenR"/>
              <a:tabLst/>
              <a:defRPr/>
            </a:pPr>
            <a:r>
              <a:rPr lang="en-US" dirty="0" smtClean="0"/>
              <a:t>Of the 21 students in the class, 13 made correct identifications. Are you convinced that the students could tell bottled water from tap water? Justify your answer. </a:t>
            </a:r>
            <a:endParaRPr lang="en-US" dirty="0"/>
          </a:p>
        </p:txBody>
      </p:sp>
    </p:spTree>
    <p:extLst>
      <p:ext uri="{BB962C8B-B14F-4D97-AF65-F5344CB8AC3E}">
        <p14:creationId xmlns:p14="http://schemas.microsoft.com/office/powerpoint/2010/main" val="16996026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1768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understanding</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Refer to the previous Check Your Understanding about the special multiple choice quiz on binomial distributions. We defined X = the number of correct guesses. </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1. Find </a:t>
                </a:r>
                <a14:m>
                  <m:oMath xmlns:m="http://schemas.openxmlformats.org/officeDocument/2006/math">
                    <m:sSub>
                      <m:sSubPr>
                        <m:ctrlPr>
                          <a:rPr lang="en-US" i="1" smtClean="0">
                            <a:latin typeface="Cambria Math" charset="0"/>
                          </a:rPr>
                        </m:ctrlPr>
                      </m:sSubPr>
                      <m:e>
                        <m:r>
                          <a:rPr lang="en-US" i="1" smtClean="0">
                            <a:latin typeface="Cambria Math" charset="0"/>
                            <a:ea typeface="Cambria Math" charset="0"/>
                            <a:cs typeface="Cambria Math" charset="0"/>
                          </a:rPr>
                          <m:t>𝜇</m:t>
                        </m:r>
                      </m:e>
                      <m:sub>
                        <m:r>
                          <a:rPr lang="en-US" b="0" i="1" smtClean="0">
                            <a:latin typeface="Cambria Math" charset="0"/>
                          </a:rPr>
                          <m:t>𝑋</m:t>
                        </m:r>
                      </m:sub>
                    </m:sSub>
                  </m:oMath>
                </a14:m>
                <a:r>
                  <a:rPr lang="en-US" dirty="0" smtClean="0"/>
                  <a:t>. Interpret this value in context.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2. Find </a:t>
                </a:r>
                <a14:m>
                  <m:oMath xmlns:m="http://schemas.openxmlformats.org/officeDocument/2006/math">
                    <m:sSub>
                      <m:sSubPr>
                        <m:ctrlPr>
                          <a:rPr lang="en-US" i="1" smtClean="0">
                            <a:latin typeface="Cambria Math" charset="0"/>
                          </a:rPr>
                        </m:ctrlPr>
                      </m:sSubPr>
                      <m:e>
                        <m:r>
                          <a:rPr lang="en-US" i="1" smtClean="0">
                            <a:latin typeface="Cambria Math" charset="0"/>
                            <a:ea typeface="Cambria Math" charset="0"/>
                            <a:cs typeface="Cambria Math" charset="0"/>
                          </a:rPr>
                          <m:t>𝜎</m:t>
                        </m:r>
                      </m:e>
                      <m:sub>
                        <m:r>
                          <a:rPr lang="en-US" b="0" i="1" smtClean="0">
                            <a:latin typeface="Cambria Math" charset="0"/>
                          </a:rPr>
                          <m:t>𝑋</m:t>
                        </m:r>
                      </m:sub>
                    </m:sSub>
                  </m:oMath>
                </a14:m>
                <a:r>
                  <a:rPr lang="en-US" dirty="0" smtClean="0"/>
                  <a:t>. Interpret this value in context.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3. What’s the probability that the number of any student’s correct guesses is more than 2 standard deviations above the mean. Show your method. </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631" t="-1965"/>
                </a:stretch>
              </a:blipFill>
            </p:spPr>
            <p:txBody>
              <a:bodyPr/>
              <a:lstStyle/>
              <a:p>
                <a:r>
                  <a:rPr lang="en-US">
                    <a:noFill/>
                  </a:rPr>
                  <a:t> </a:t>
                </a:r>
              </a:p>
            </p:txBody>
          </p:sp>
        </mc:Fallback>
      </mc:AlternateContent>
    </p:spTree>
    <p:extLst>
      <p:ext uri="{BB962C8B-B14F-4D97-AF65-F5344CB8AC3E}">
        <p14:creationId xmlns:p14="http://schemas.microsoft.com/office/powerpoint/2010/main" val="1444854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83657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146" y="455026"/>
            <a:ext cx="7729728" cy="1188720"/>
          </a:xfrm>
        </p:spPr>
        <p:txBody>
          <a:bodyPr/>
          <a:lstStyle/>
          <a:p>
            <a:r>
              <a:rPr lang="en-US" dirty="0" smtClean="0"/>
              <a:t>Binomial Distributions in Statistical Sampling </a:t>
            </a:r>
            <a:endParaRPr lang="en-US" dirty="0"/>
          </a:p>
        </p:txBody>
      </p:sp>
      <p:sp>
        <p:nvSpPr>
          <p:cNvPr id="3" name="Content Placeholder 2"/>
          <p:cNvSpPr>
            <a:spLocks noGrp="1"/>
          </p:cNvSpPr>
          <p:nvPr>
            <p:ph idx="1"/>
          </p:nvPr>
        </p:nvSpPr>
        <p:spPr>
          <a:xfrm>
            <a:off x="914399" y="1643746"/>
            <a:ext cx="10702977" cy="4096281"/>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Almost all real-world sampling, such as taking an SRS from a population of interest, is done without replacement. This leads to a violation of the condition of independence!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i.e. A supplier inspects an SRS of 10 flash drives from a shipment of 10,000 flash drives. Suppose that (unknown to the supplier) 2% of the flash drives in the shipment are defective. Count the number X of bad flash drives in the sample. </a:t>
            </a:r>
          </a:p>
          <a:p>
            <a:pPr marL="0" marR="0" lvl="0" indent="0" defTabSz="914400" eaLnBrk="1" fontAlgn="auto" latinLnBrk="0" hangingPunct="1">
              <a:lnSpc>
                <a:spcPct val="100000"/>
              </a:lnSpc>
              <a:spcBef>
                <a:spcPts val="0"/>
              </a:spcBef>
              <a:spcAft>
                <a:spcPts val="0"/>
              </a:spcAft>
              <a:buClrTx/>
              <a:buSzTx/>
              <a:buFontTx/>
              <a:buNone/>
              <a:tabLst/>
              <a:defRPr/>
            </a:pPr>
            <a:r>
              <a:rPr lang="en-US" dirty="0"/>
              <a:t>	</a:t>
            </a:r>
            <a:r>
              <a:rPr lang="en-US" dirty="0" smtClean="0"/>
              <a:t>- this is not quite a binomial setting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When the population is much larger than the sample, a count of successes in an SRS of size </a:t>
            </a:r>
            <a:r>
              <a:rPr lang="en-US" i="1" dirty="0" smtClean="0"/>
              <a:t>n</a:t>
            </a:r>
            <a:r>
              <a:rPr lang="en-US" dirty="0" smtClean="0"/>
              <a:t> has approximately the binomial distribution with </a:t>
            </a:r>
            <a:r>
              <a:rPr lang="en-US" i="1" dirty="0" smtClean="0"/>
              <a:t>n</a:t>
            </a:r>
            <a:r>
              <a:rPr lang="en-US" dirty="0" smtClean="0"/>
              <a:t> equal to the sample size and </a:t>
            </a:r>
            <a:r>
              <a:rPr lang="en-US" i="1" dirty="0" smtClean="0"/>
              <a:t>p</a:t>
            </a:r>
            <a:r>
              <a:rPr lang="en-US" dirty="0" smtClean="0"/>
              <a:t> equal to the proportion of successes in the population. </a:t>
            </a:r>
          </a:p>
          <a:p>
            <a:pPr marL="0" marR="0" lvl="0" indent="0" defTabSz="914400" eaLnBrk="1" fontAlgn="auto" latinLnBrk="0" hangingPunct="1">
              <a:lnSpc>
                <a:spcPct val="100000"/>
              </a:lnSpc>
              <a:spcBef>
                <a:spcPts val="0"/>
              </a:spcBef>
              <a:spcAft>
                <a:spcPts val="0"/>
              </a:spcAft>
              <a:buClrTx/>
              <a:buSzTx/>
              <a:buFontTx/>
              <a:buNone/>
              <a:tabLst/>
              <a:defRPr/>
            </a:pPr>
            <a:r>
              <a:rPr lang="en-US" dirty="0"/>
              <a:t>	</a:t>
            </a:r>
            <a:r>
              <a:rPr lang="en-US" dirty="0" smtClean="0"/>
              <a:t>- What counts as “much larger?” </a:t>
            </a:r>
            <a:endParaRPr lang="en-US" dirty="0"/>
          </a:p>
        </p:txBody>
      </p:sp>
    </p:spTree>
    <p:extLst>
      <p:ext uri="{BB962C8B-B14F-4D97-AF65-F5344CB8AC3E}">
        <p14:creationId xmlns:p14="http://schemas.microsoft.com/office/powerpoint/2010/main" val="15466845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40233"/>
            <a:ext cx="7729728" cy="1188720"/>
          </a:xfrm>
        </p:spPr>
        <p:txBody>
          <a:bodyPr/>
          <a:lstStyle/>
          <a:p>
            <a:r>
              <a:rPr lang="en-US" dirty="0" smtClean="0"/>
              <a:t>The 10% Condition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19528" y="1483801"/>
                <a:ext cx="10762938" cy="4946979"/>
              </a:xfrm>
            </p:spPr>
            <p:txBody>
              <a:bodyPr/>
              <a:lstStyle/>
              <a:p>
                <a:r>
                  <a:rPr lang="en-US" dirty="0" smtClean="0"/>
                  <a:t>When taking an SRS of size </a:t>
                </a:r>
                <a:r>
                  <a:rPr lang="en-US" i="1" dirty="0" smtClean="0"/>
                  <a:t>n </a:t>
                </a:r>
                <a:r>
                  <a:rPr lang="en-US" dirty="0" smtClean="0"/>
                  <a:t>from population of size </a:t>
                </a:r>
                <a:r>
                  <a:rPr lang="en-US" i="1" dirty="0" smtClean="0"/>
                  <a:t>N</a:t>
                </a:r>
                <a:r>
                  <a:rPr lang="en-US" dirty="0" smtClean="0"/>
                  <a:t>, we can use a binomial distribution to model the count of successes in the sample as long as</a:t>
                </a:r>
                <a:r>
                  <a:rPr lang="mr-IN" dirty="0" smtClean="0"/>
                  <a:t>…</a:t>
                </a:r>
                <a:r>
                  <a:rPr lang="en-US" dirty="0" smtClean="0"/>
                  <a:t> </a:t>
                </a:r>
              </a:p>
              <a:p>
                <a:pPr marL="0" indent="0">
                  <a:buNone/>
                </a:pPr>
                <a:endParaRPr lang="en-US" dirty="0"/>
              </a:p>
              <a:p>
                <a:pPr marL="0" indent="0">
                  <a:buNone/>
                </a:pPr>
                <a:r>
                  <a:rPr lang="en-US" dirty="0" smtClean="0"/>
                  <a:t>An airline has just finished training 25 first officers </a:t>
                </a:r>
                <a:r>
                  <a:rPr lang="mr-IN" dirty="0" smtClean="0"/>
                  <a:t>–</a:t>
                </a:r>
                <a:r>
                  <a:rPr lang="en-US" dirty="0" smtClean="0"/>
                  <a:t> 15 male and 10 female </a:t>
                </a:r>
                <a:r>
                  <a:rPr lang="mr-IN" dirty="0" smtClean="0"/>
                  <a:t>–</a:t>
                </a:r>
                <a:r>
                  <a:rPr lang="en-US" dirty="0" smtClean="0"/>
                  <a:t> to become captains. Unfortunately, only 8 captain positions are available right now. Airline managers decide to use a lottery to determine which pilots will fill the available positions. Of the 8 captains chosen, 5 are female and 3 are male. Explain why the probability that 5 female pilots are chosen in a fair lottery is </a:t>
                </a:r>
                <a:r>
                  <a:rPr lang="en-US" i="1" dirty="0" smtClean="0"/>
                  <a:t>not</a:t>
                </a:r>
                <a:r>
                  <a:rPr lang="en-US" dirty="0" smtClean="0"/>
                  <a:t> </a:t>
                </a:r>
              </a:p>
              <a:p>
                <a:pPr marL="0" indent="0" algn="ctr">
                  <a:buNone/>
                </a:pPr>
                <a:r>
                  <a:rPr lang="en-US" dirty="0" smtClean="0"/>
                  <a:t>P(X=5) = </a:t>
                </a:r>
                <a14:m>
                  <m:oMath xmlns:m="http://schemas.openxmlformats.org/officeDocument/2006/math">
                    <m:d>
                      <m:dPr>
                        <m:ctrlPr>
                          <a:rPr lang="mr-IN" i="1" smtClean="0">
                            <a:latin typeface="Cambria Math" charset="0"/>
                          </a:rPr>
                        </m:ctrlPr>
                      </m:dPr>
                      <m:e>
                        <m:f>
                          <m:fPr>
                            <m:type m:val="noBar"/>
                            <m:ctrlPr>
                              <a:rPr lang="mr-IN" i="1" smtClean="0">
                                <a:latin typeface="Cambria Math" charset="0"/>
                              </a:rPr>
                            </m:ctrlPr>
                          </m:fPr>
                          <m:num>
                            <m:r>
                              <a:rPr lang="en-US" b="0" i="1" smtClean="0">
                                <a:latin typeface="Cambria Math" charset="0"/>
                              </a:rPr>
                              <m:t>8</m:t>
                            </m:r>
                          </m:num>
                          <m:den>
                            <m:r>
                              <a:rPr lang="en-US" b="0" i="1" smtClean="0">
                                <a:latin typeface="Cambria Math" charset="0"/>
                              </a:rPr>
                              <m:t>5</m:t>
                            </m:r>
                          </m:den>
                        </m:f>
                      </m:e>
                    </m:d>
                  </m:oMath>
                </a14:m>
                <a:r>
                  <a:rPr lang="en-US" dirty="0" smtClean="0"/>
                  <a:t>(0.40)</a:t>
                </a:r>
                <a:r>
                  <a:rPr lang="en-US" baseline="30000" dirty="0" smtClean="0"/>
                  <a:t>5</a:t>
                </a:r>
                <a:r>
                  <a:rPr lang="en-US" dirty="0" smtClean="0"/>
                  <a:t>(0.60)</a:t>
                </a:r>
                <a:r>
                  <a:rPr lang="en-US" baseline="30000" dirty="0" smtClean="0"/>
                  <a:t>3</a:t>
                </a:r>
                <a:r>
                  <a:rPr lang="en-US" dirty="0" smtClean="0"/>
                  <a:t> = 0.124</a:t>
                </a:r>
              </a:p>
              <a:p>
                <a:pPr marL="0" indent="0" algn="ctr">
                  <a:buNone/>
                </a:pPr>
                <a:r>
                  <a:rPr lang="en-US" dirty="0" smtClean="0"/>
                  <a:t>(the correct probability is 0.106)</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19528" y="1483801"/>
                <a:ext cx="10762938" cy="4946979"/>
              </a:xfrm>
              <a:blipFill rotWithShape="0">
                <a:blip r:embed="rId3"/>
                <a:stretch>
                  <a:fillRect l="-453" t="-616" r="-680"/>
                </a:stretch>
              </a:blipFill>
            </p:spPr>
            <p:txBody>
              <a:bodyPr/>
              <a:lstStyle/>
              <a:p>
                <a:r>
                  <a:rPr lang="en-US">
                    <a:noFill/>
                  </a:rPr>
                  <a:t> </a:t>
                </a:r>
              </a:p>
            </p:txBody>
          </p:sp>
        </mc:Fallback>
      </mc:AlternateContent>
    </p:spTree>
    <p:extLst>
      <p:ext uri="{BB962C8B-B14F-4D97-AF65-F5344CB8AC3E}">
        <p14:creationId xmlns:p14="http://schemas.microsoft.com/office/powerpoint/2010/main" val="17511899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Normal Approximation for Binomial distributions: The large counts condition</a:t>
            </a:r>
            <a:endParaRPr lang="en-US" dirty="0"/>
          </a:p>
        </p:txBody>
      </p:sp>
      <p:sp>
        <p:nvSpPr>
          <p:cNvPr id="3" name="Content Placeholder 2"/>
          <p:cNvSpPr>
            <a:spLocks noGrp="1"/>
          </p:cNvSpPr>
          <p:nvPr>
            <p:ph idx="1"/>
          </p:nvPr>
        </p:nvSpPr>
        <p:spPr/>
        <p:txBody>
          <a:bodyPr/>
          <a:lstStyle/>
          <a:p>
            <a:r>
              <a:rPr lang="en-US" dirty="0" smtClean="0"/>
              <a:t>Suppose that a count X of successes has the binomial distribution with </a:t>
            </a:r>
            <a:r>
              <a:rPr lang="en-US" i="1" dirty="0" smtClean="0"/>
              <a:t>n</a:t>
            </a:r>
            <a:r>
              <a:rPr lang="en-US" dirty="0" smtClean="0"/>
              <a:t> trials and success probability </a:t>
            </a:r>
            <a:r>
              <a:rPr lang="en-US" i="1" dirty="0" smtClean="0"/>
              <a:t>p</a:t>
            </a:r>
            <a:r>
              <a:rPr lang="en-US" dirty="0" smtClean="0"/>
              <a:t>. When </a:t>
            </a:r>
            <a:r>
              <a:rPr lang="en-US" i="1" dirty="0" smtClean="0"/>
              <a:t>n</a:t>
            </a:r>
            <a:r>
              <a:rPr lang="en-US" dirty="0" smtClean="0"/>
              <a:t> is large, the distribution of X is approximately Normal with: </a:t>
            </a:r>
          </a:p>
          <a:p>
            <a:r>
              <a:rPr lang="en-US" dirty="0" smtClean="0"/>
              <a:t>As a rule of thumb, we will use the Normal approximation when n is so large that:</a:t>
            </a:r>
          </a:p>
          <a:p>
            <a:endParaRPr lang="en-US" dirty="0"/>
          </a:p>
          <a:p>
            <a:pPr marL="0" indent="0">
              <a:buNone/>
            </a:pPr>
            <a:r>
              <a:rPr lang="en-US" dirty="0" smtClean="0"/>
              <a:t>That is, the expected number of successes and failures are both at least 10. We refer to this as the Large Counts condition. </a:t>
            </a:r>
          </a:p>
        </p:txBody>
      </p:sp>
    </p:spTree>
    <p:extLst>
      <p:ext uri="{BB962C8B-B14F-4D97-AF65-F5344CB8AC3E}">
        <p14:creationId xmlns:p14="http://schemas.microsoft.com/office/powerpoint/2010/main" val="6926073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6106" y="425046"/>
            <a:ext cx="7729728" cy="1188720"/>
          </a:xfrm>
        </p:spPr>
        <p:txBody>
          <a:bodyPr/>
          <a:lstStyle/>
          <a:p>
            <a:r>
              <a:rPr lang="en-US" dirty="0" smtClean="0"/>
              <a:t>Normal Approximation to a binomial</a:t>
            </a:r>
            <a:endParaRPr lang="en-US" dirty="0"/>
          </a:p>
        </p:txBody>
      </p:sp>
      <p:sp>
        <p:nvSpPr>
          <p:cNvPr id="3" name="Content Placeholder 2"/>
          <p:cNvSpPr>
            <a:spLocks noGrp="1"/>
          </p:cNvSpPr>
          <p:nvPr>
            <p:ph idx="1"/>
          </p:nvPr>
        </p:nvSpPr>
        <p:spPr>
          <a:xfrm>
            <a:off x="1199213" y="1613766"/>
            <a:ext cx="10223292" cy="4126261"/>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Attitudes Toward Shopping</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Sample surveys show that fewer people enjoy shopping than in the past. A survey asked a nationwide random ample of 2500 adults if they agreed or disagreed that “I like buying new clothes, but shopping is often frustrating and time consuming.” The population that the poll wants to draw conclusions about is all U.S. residents aged 18 and over.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Suppose that exactly 60% of all adult U.S. residents would say “Agree” if asked the same question. Let X = the number in the sample who agree.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342900" marR="0" lvl="0" indent="-342900" defTabSz="914400" eaLnBrk="1" fontAlgn="auto" latinLnBrk="0" hangingPunct="1">
              <a:lnSpc>
                <a:spcPct val="100000"/>
              </a:lnSpc>
              <a:spcBef>
                <a:spcPts val="0"/>
              </a:spcBef>
              <a:spcAft>
                <a:spcPts val="0"/>
              </a:spcAft>
              <a:buClrTx/>
              <a:buSzTx/>
              <a:buFontTx/>
              <a:buAutoNum type="alphaLcParenR"/>
              <a:tabLst/>
              <a:defRPr/>
            </a:pPr>
            <a:r>
              <a:rPr lang="en-US" dirty="0" smtClean="0"/>
              <a:t>Show that X is approximately a binomial random variable. </a:t>
            </a:r>
          </a:p>
          <a:p>
            <a:pPr marL="342900" marR="0" lvl="0" indent="-342900" defTabSz="914400" eaLnBrk="1" fontAlgn="auto" latinLnBrk="0" hangingPunct="1">
              <a:lnSpc>
                <a:spcPct val="100000"/>
              </a:lnSpc>
              <a:spcBef>
                <a:spcPts val="0"/>
              </a:spcBef>
              <a:spcAft>
                <a:spcPts val="0"/>
              </a:spcAft>
              <a:buClrTx/>
              <a:buSzTx/>
              <a:buFontTx/>
              <a:buAutoNum type="alphaLcParenR"/>
              <a:tabLst/>
              <a:defRPr/>
            </a:pPr>
            <a:r>
              <a:rPr lang="en-US" dirty="0" smtClean="0"/>
              <a:t>Check the conditions for using a Normal approximation in this setting. </a:t>
            </a:r>
          </a:p>
          <a:p>
            <a:pPr marL="342900" marR="0" lvl="0" indent="-342900" defTabSz="914400" eaLnBrk="1" fontAlgn="auto" latinLnBrk="0" hangingPunct="1">
              <a:lnSpc>
                <a:spcPct val="100000"/>
              </a:lnSpc>
              <a:spcBef>
                <a:spcPts val="0"/>
              </a:spcBef>
              <a:spcAft>
                <a:spcPts val="0"/>
              </a:spcAft>
              <a:buClrTx/>
              <a:buSzTx/>
              <a:buFontTx/>
              <a:buAutoNum type="alphaLcParenR"/>
              <a:tabLst/>
              <a:defRPr/>
            </a:pPr>
            <a:r>
              <a:rPr lang="en-US" dirty="0" smtClean="0"/>
              <a:t>Use a Normal distribution to estimate the probability that 1520 or more of the sample agree. </a:t>
            </a:r>
            <a:endParaRPr lang="en-US" dirty="0"/>
          </a:p>
        </p:txBody>
      </p:sp>
    </p:spTree>
    <p:extLst>
      <p:ext uri="{BB962C8B-B14F-4D97-AF65-F5344CB8AC3E}">
        <p14:creationId xmlns:p14="http://schemas.microsoft.com/office/powerpoint/2010/main" val="6761125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3391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Geometric Random Variables </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Recall that a geometric setting arises when we perform independent trials of the same chance process and record the number of trials it takes to get one success.</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 </a:t>
            </a:r>
          </a:p>
          <a:p>
            <a:pPr marL="0" marR="0" lvl="0" indent="0" defTabSz="914400" eaLnBrk="1" fontAlgn="auto" latinLnBrk="0" hangingPunct="1">
              <a:lnSpc>
                <a:spcPct val="100000"/>
              </a:lnSpc>
              <a:spcBef>
                <a:spcPts val="0"/>
              </a:spcBef>
              <a:spcAft>
                <a:spcPts val="0"/>
              </a:spcAft>
              <a:buClrTx/>
              <a:buSzTx/>
              <a:buFontTx/>
              <a:buNone/>
              <a:tabLst/>
              <a:defRPr/>
            </a:pPr>
            <a:r>
              <a:rPr lang="en-US" dirty="0"/>
              <a:t>	</a:t>
            </a:r>
            <a:r>
              <a:rPr lang="en-US" dirty="0" smtClean="0"/>
              <a:t>- the chance of success on each trial should still be the same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a:t>	</a:t>
            </a:r>
            <a:r>
              <a:rPr lang="en-US" dirty="0" smtClean="0"/>
              <a:t>- the number of trials Y it takes to get a success in this setting is the random variable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	</a:t>
            </a:r>
            <a:r>
              <a:rPr lang="en-US" dirty="0" smtClean="0"/>
              <a:t>- The geometric probability formula: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8386616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07454"/>
            <a:ext cx="7729728" cy="1188720"/>
          </a:xfrm>
        </p:spPr>
        <p:txBody>
          <a:bodyPr/>
          <a:lstStyle/>
          <a:p>
            <a:r>
              <a:rPr lang="en-US" dirty="0" smtClean="0"/>
              <a:t>Geometric Settings and Random Variables</a:t>
            </a:r>
            <a:endParaRPr lang="en-US" dirty="0"/>
          </a:p>
        </p:txBody>
      </p:sp>
      <p:sp>
        <p:nvSpPr>
          <p:cNvPr id="3" name="Content Placeholder 2"/>
          <p:cNvSpPr>
            <a:spLocks noGrp="1"/>
          </p:cNvSpPr>
          <p:nvPr>
            <p:ph idx="1"/>
          </p:nvPr>
        </p:nvSpPr>
        <p:spPr>
          <a:xfrm>
            <a:off x="528637" y="1396174"/>
            <a:ext cx="11272837" cy="4343854"/>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The Lucky Day Game</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The random variable of interest in this game is Y = the number of picks it takes to correctly match the lucky day. Each pick is one trial of the chance process. Knowing the result of one student’s pick tells us nothing about the result of any other pick. On each trial, the probability of a correct pick is 1/7. </a:t>
            </a:r>
          </a:p>
          <a:p>
            <a:pPr marL="342900" marR="0" lvl="0" indent="-342900" defTabSz="914400" eaLnBrk="1" fontAlgn="auto" latinLnBrk="0" hangingPunct="1">
              <a:lnSpc>
                <a:spcPct val="100000"/>
              </a:lnSpc>
              <a:spcBef>
                <a:spcPts val="0"/>
              </a:spcBef>
              <a:spcAft>
                <a:spcPts val="0"/>
              </a:spcAft>
              <a:buClrTx/>
              <a:buSzTx/>
              <a:buFontTx/>
              <a:buAutoNum type="alphaLcParenR"/>
              <a:tabLst/>
              <a:defRPr/>
            </a:pPr>
            <a:r>
              <a:rPr lang="en-US" dirty="0" smtClean="0"/>
              <a:t>Find the probability that the class receives exactly 10 homework problems as a result of playing the Lucky Day Game. </a:t>
            </a:r>
          </a:p>
          <a:p>
            <a:pPr marL="342900" marR="0" lvl="0" indent="-342900" defTabSz="914400" eaLnBrk="1" fontAlgn="auto" latinLnBrk="0" hangingPunct="1">
              <a:lnSpc>
                <a:spcPct val="100000"/>
              </a:lnSpc>
              <a:spcBef>
                <a:spcPts val="0"/>
              </a:spcBef>
              <a:spcAft>
                <a:spcPts val="0"/>
              </a:spcAft>
              <a:buClrTx/>
              <a:buSzTx/>
              <a:buFontTx/>
              <a:buAutoNum type="alphaLcParenR"/>
              <a:tabLst/>
              <a:defRPr/>
            </a:pPr>
            <a:endParaRPr lang="en-US" dirty="0"/>
          </a:p>
          <a:p>
            <a:pPr marL="342900" marR="0" lvl="0" indent="-342900" defTabSz="914400" eaLnBrk="1" fontAlgn="auto" latinLnBrk="0" hangingPunct="1">
              <a:lnSpc>
                <a:spcPct val="100000"/>
              </a:lnSpc>
              <a:spcBef>
                <a:spcPts val="0"/>
              </a:spcBef>
              <a:spcAft>
                <a:spcPts val="0"/>
              </a:spcAft>
              <a:buClrTx/>
              <a:buSzTx/>
              <a:buFontTx/>
              <a:buAutoNum type="alphaLcParenR"/>
              <a:tabLst/>
              <a:defRPr/>
            </a:pPr>
            <a:endParaRPr lang="en-US" dirty="0" smtClean="0"/>
          </a:p>
          <a:p>
            <a:pPr marL="342900" marR="0" lvl="0" indent="-342900" defTabSz="914400" eaLnBrk="1" fontAlgn="auto" latinLnBrk="0" hangingPunct="1">
              <a:lnSpc>
                <a:spcPct val="100000"/>
              </a:lnSpc>
              <a:spcBef>
                <a:spcPts val="0"/>
              </a:spcBef>
              <a:spcAft>
                <a:spcPts val="0"/>
              </a:spcAft>
              <a:buClrTx/>
              <a:buSzTx/>
              <a:buFontTx/>
              <a:buAutoNum type="alphaLcParenR"/>
              <a:tabLst/>
              <a:defRPr/>
            </a:pPr>
            <a:endParaRPr lang="en-US" dirty="0"/>
          </a:p>
          <a:p>
            <a:pPr marL="342900" marR="0" lvl="0" indent="-342900" defTabSz="914400" eaLnBrk="1" fontAlgn="auto" latinLnBrk="0" hangingPunct="1">
              <a:lnSpc>
                <a:spcPct val="100000"/>
              </a:lnSpc>
              <a:spcBef>
                <a:spcPts val="0"/>
              </a:spcBef>
              <a:spcAft>
                <a:spcPts val="0"/>
              </a:spcAft>
              <a:buClrTx/>
              <a:buSzTx/>
              <a:buFontTx/>
              <a:buAutoNum type="alphaLcParenR"/>
              <a:tabLst/>
              <a:defRPr/>
            </a:pPr>
            <a:endParaRPr lang="en-US" dirty="0" smtClean="0"/>
          </a:p>
          <a:p>
            <a:pPr marL="342900" marR="0" lvl="0" indent="-342900" defTabSz="914400" eaLnBrk="1" fontAlgn="auto" latinLnBrk="0" hangingPunct="1">
              <a:lnSpc>
                <a:spcPct val="100000"/>
              </a:lnSpc>
              <a:spcBef>
                <a:spcPts val="0"/>
              </a:spcBef>
              <a:spcAft>
                <a:spcPts val="0"/>
              </a:spcAft>
              <a:buClrTx/>
              <a:buSzTx/>
              <a:buFontTx/>
              <a:buAutoNum type="alphaLcParenR"/>
              <a:tabLst/>
              <a:defRPr/>
            </a:pPr>
            <a:endParaRPr lang="en-US" dirty="0" smtClean="0"/>
          </a:p>
          <a:p>
            <a:pPr marL="342900" marR="0" lvl="0" indent="-342900" defTabSz="914400" eaLnBrk="1" fontAlgn="auto" latinLnBrk="0" hangingPunct="1">
              <a:lnSpc>
                <a:spcPct val="100000"/>
              </a:lnSpc>
              <a:spcBef>
                <a:spcPts val="0"/>
              </a:spcBef>
              <a:spcAft>
                <a:spcPts val="0"/>
              </a:spcAft>
              <a:buClrTx/>
              <a:buSzTx/>
              <a:buFontTx/>
              <a:buAutoNum type="alphaLcParenR"/>
              <a:tabLst/>
              <a:defRPr/>
            </a:pPr>
            <a:r>
              <a:rPr lang="en-US" dirty="0" smtClean="0"/>
              <a:t>Find P(Y&lt;10) and interpret this value in context. </a:t>
            </a:r>
          </a:p>
        </p:txBody>
      </p:sp>
    </p:spTree>
    <p:extLst>
      <p:ext uri="{BB962C8B-B14F-4D97-AF65-F5344CB8AC3E}">
        <p14:creationId xmlns:p14="http://schemas.microsoft.com/office/powerpoint/2010/main" val="21259514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calculator</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To access geometric distribution calculations on the TI-84 and above, go to 2</a:t>
            </a:r>
            <a:r>
              <a:rPr lang="en-US" baseline="30000" dirty="0" smtClean="0"/>
              <a:t>nd</a:t>
            </a:r>
            <a:r>
              <a:rPr lang="en-US" dirty="0" smtClean="0"/>
              <a:t> </a:t>
            </a:r>
            <a:r>
              <a:rPr lang="en-US" dirty="0" err="1" smtClean="0"/>
              <a:t>Vars</a:t>
            </a:r>
            <a:r>
              <a:rPr lang="en-US" dirty="0" smtClean="0"/>
              <a:t> (DISTR): </a:t>
            </a:r>
          </a:p>
          <a:p>
            <a:pPr marL="0" marR="0" lvl="0" indent="0" algn="ctr" defTabSz="914400" eaLnBrk="1" fontAlgn="auto" latinLnBrk="0" hangingPunct="1">
              <a:lnSpc>
                <a:spcPct val="100000"/>
              </a:lnSpc>
              <a:spcBef>
                <a:spcPts val="0"/>
              </a:spcBef>
              <a:spcAft>
                <a:spcPts val="0"/>
              </a:spcAft>
              <a:buClrTx/>
              <a:buSzTx/>
              <a:buFontTx/>
              <a:buNone/>
              <a:tabLst/>
              <a:defRPr/>
            </a:pPr>
            <a:r>
              <a:rPr lang="en-US" dirty="0" err="1" smtClean="0"/>
              <a:t>geometpdf</a:t>
            </a:r>
            <a:r>
              <a:rPr lang="en-US" dirty="0" smtClean="0"/>
              <a:t>(p, k) </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algn="ctr" defTabSz="914400" eaLnBrk="1" fontAlgn="auto" latinLnBrk="0" hangingPunct="1">
              <a:lnSpc>
                <a:spcPct val="100000"/>
              </a:lnSpc>
              <a:spcBef>
                <a:spcPts val="0"/>
              </a:spcBef>
              <a:spcAft>
                <a:spcPts val="0"/>
              </a:spcAft>
              <a:buClrTx/>
              <a:buSzTx/>
              <a:buFontTx/>
              <a:buNone/>
              <a:tabLst/>
              <a:defRPr/>
            </a:pPr>
            <a:r>
              <a:rPr lang="en-US" dirty="0" err="1" smtClean="0"/>
              <a:t>geometcdf</a:t>
            </a:r>
            <a:r>
              <a:rPr lang="en-US" dirty="0" smtClean="0"/>
              <a:t>(p, k)</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Check our probabilities from the previous slide using these commands.</a:t>
            </a:r>
            <a:endParaRPr lang="en-US" dirty="0"/>
          </a:p>
        </p:txBody>
      </p:sp>
    </p:spTree>
    <p:extLst>
      <p:ext uri="{BB962C8B-B14F-4D97-AF65-F5344CB8AC3E}">
        <p14:creationId xmlns:p14="http://schemas.microsoft.com/office/powerpoint/2010/main" val="10238468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(expected Value) of a geometric Random Variable</a:t>
            </a:r>
            <a:endParaRPr lang="en-US" dirty="0"/>
          </a:p>
        </p:txBody>
      </p:sp>
      <p:sp>
        <p:nvSpPr>
          <p:cNvPr id="3" name="Content Placeholder 2"/>
          <p:cNvSpPr>
            <a:spLocks noGrp="1"/>
          </p:cNvSpPr>
          <p:nvPr>
            <p:ph idx="1"/>
          </p:nvPr>
        </p:nvSpPr>
        <p:spPr/>
        <p:txBody>
          <a:bodyPr/>
          <a:lstStyle/>
          <a:p>
            <a:r>
              <a:rPr lang="en-US" dirty="0" smtClean="0"/>
              <a:t>If Y is a geometric random variable with probability of success </a:t>
            </a:r>
            <a:r>
              <a:rPr lang="en-US" i="1" dirty="0" smtClean="0"/>
              <a:t>p</a:t>
            </a:r>
            <a:r>
              <a:rPr lang="en-US" dirty="0" smtClean="0"/>
              <a:t> on each trial, then its mean (expected value) is </a:t>
            </a:r>
          </a:p>
          <a:p>
            <a:endParaRPr lang="en-US" dirty="0"/>
          </a:p>
          <a:p>
            <a:endParaRPr lang="en-US" dirty="0" smtClean="0"/>
          </a:p>
          <a:p>
            <a:endParaRPr lang="en-US" dirty="0"/>
          </a:p>
          <a:p>
            <a:r>
              <a:rPr lang="en-US" dirty="0" smtClean="0"/>
              <a:t>Identify the number of trials the students playing the Lucky Day game should expect to play before obtaining success.  </a:t>
            </a:r>
            <a:endParaRPr lang="en-US" dirty="0"/>
          </a:p>
        </p:txBody>
      </p:sp>
    </p:spTree>
    <p:extLst>
      <p:ext uri="{BB962C8B-B14F-4D97-AF65-F5344CB8AC3E}">
        <p14:creationId xmlns:p14="http://schemas.microsoft.com/office/powerpoint/2010/main" val="8552545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Understanding</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Suppose you roll a pair of fair, six-sided dice until you get doubles. Let T = the number of rolls it takes. </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lang="en-US" dirty="0" smtClean="0"/>
              <a:t>Show that T is a geometric random variable. </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lang="en-US" dirty="0" smtClean="0"/>
              <a:t>Find P(T=3). Interpret this result in context. </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lang="en-US" dirty="0" smtClean="0"/>
              <a:t>In the game of Monopoly, a player can get out of jail free by rolling doubles within 3 turns. Find the probability that this happens. </a:t>
            </a:r>
          </a:p>
        </p:txBody>
      </p:sp>
    </p:spTree>
    <p:extLst>
      <p:ext uri="{BB962C8B-B14F-4D97-AF65-F5344CB8AC3E}">
        <p14:creationId xmlns:p14="http://schemas.microsoft.com/office/powerpoint/2010/main" val="702279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21729"/>
            <a:ext cx="7729728" cy="1188720"/>
          </a:xfrm>
        </p:spPr>
        <p:txBody>
          <a:bodyPr/>
          <a:lstStyle/>
          <a:p>
            <a:r>
              <a:rPr lang="en-US" dirty="0" smtClean="0"/>
              <a:t>Check Your understanding </a:t>
            </a:r>
            <a:endParaRPr lang="en-US" dirty="0"/>
          </a:p>
        </p:txBody>
      </p:sp>
      <p:sp>
        <p:nvSpPr>
          <p:cNvPr id="3" name="Content Placeholder 2"/>
          <p:cNvSpPr>
            <a:spLocks noGrp="1"/>
          </p:cNvSpPr>
          <p:nvPr>
            <p:ph idx="1"/>
          </p:nvPr>
        </p:nvSpPr>
        <p:spPr>
          <a:xfrm>
            <a:off x="414337" y="1471613"/>
            <a:ext cx="11387137" cy="5143499"/>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NCSU posts the grade distributions for its courses online. Students in Statistics 101 in a recent semester received 26% A’s, 42% B’s, 20% C’s, 10% D’s, and 2% F’s.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342900" marR="0" lvl="0" indent="-342900" defTabSz="914400" eaLnBrk="1" fontAlgn="auto" latinLnBrk="0" hangingPunct="1">
              <a:lnSpc>
                <a:spcPct val="100000"/>
              </a:lnSpc>
              <a:spcBef>
                <a:spcPts val="0"/>
              </a:spcBef>
              <a:spcAft>
                <a:spcPts val="0"/>
              </a:spcAft>
              <a:buClrTx/>
              <a:buSzTx/>
              <a:buFontTx/>
              <a:buAutoNum type="alphaLcParenR"/>
              <a:tabLst/>
              <a:defRPr/>
            </a:pPr>
            <a:r>
              <a:rPr lang="en-US" dirty="0" smtClean="0"/>
              <a:t>Create a probability distribution table of X = student’s grade on a four-point scale. </a:t>
            </a:r>
          </a:p>
          <a:p>
            <a:pPr marL="342900" marR="0" lvl="0" indent="-342900" defTabSz="914400" eaLnBrk="1" fontAlgn="auto" latinLnBrk="0" hangingPunct="1">
              <a:lnSpc>
                <a:spcPct val="100000"/>
              </a:lnSpc>
              <a:spcBef>
                <a:spcPts val="0"/>
              </a:spcBef>
              <a:spcAft>
                <a:spcPts val="0"/>
              </a:spcAft>
              <a:buClrTx/>
              <a:buSzTx/>
              <a:buFontTx/>
              <a:buAutoNum type="alphaLcParenR"/>
              <a:tabLst/>
              <a:defRPr/>
            </a:pPr>
            <a:endParaRPr lang="en-US" dirty="0"/>
          </a:p>
          <a:p>
            <a:pPr marL="342900" marR="0" lvl="0" indent="-342900" defTabSz="914400" eaLnBrk="1" fontAlgn="auto" latinLnBrk="0" hangingPunct="1">
              <a:lnSpc>
                <a:spcPct val="100000"/>
              </a:lnSpc>
              <a:spcBef>
                <a:spcPts val="0"/>
              </a:spcBef>
              <a:spcAft>
                <a:spcPts val="0"/>
              </a:spcAft>
              <a:buClrTx/>
              <a:buSzTx/>
              <a:buFontTx/>
              <a:buAutoNum type="alphaLcParenR"/>
              <a:tabLst/>
              <a:defRPr/>
            </a:pPr>
            <a:endParaRPr lang="en-US" dirty="0" smtClean="0"/>
          </a:p>
          <a:p>
            <a:pPr marL="342900" marR="0" lvl="0" indent="-342900" defTabSz="914400" eaLnBrk="1" fontAlgn="auto" latinLnBrk="0" hangingPunct="1">
              <a:lnSpc>
                <a:spcPct val="100000"/>
              </a:lnSpc>
              <a:spcBef>
                <a:spcPts val="0"/>
              </a:spcBef>
              <a:spcAft>
                <a:spcPts val="0"/>
              </a:spcAft>
              <a:buClrTx/>
              <a:buSzTx/>
              <a:buFontTx/>
              <a:buAutoNum type="alphaLcParenR"/>
              <a:tabLst/>
              <a:defRPr/>
            </a:pPr>
            <a:endParaRPr lang="en-US" dirty="0" smtClean="0"/>
          </a:p>
          <a:p>
            <a:pPr marL="342900" marR="0" lvl="0" indent="-342900" defTabSz="914400" eaLnBrk="1" fontAlgn="auto" latinLnBrk="0" hangingPunct="1">
              <a:lnSpc>
                <a:spcPct val="100000"/>
              </a:lnSpc>
              <a:spcBef>
                <a:spcPts val="0"/>
              </a:spcBef>
              <a:spcAft>
                <a:spcPts val="0"/>
              </a:spcAft>
              <a:buClrTx/>
              <a:buSzTx/>
              <a:buFontTx/>
              <a:buAutoNum type="alphaLcParenR"/>
              <a:tabLst/>
              <a:defRPr/>
            </a:pPr>
            <a:r>
              <a:rPr lang="en-US" dirty="0" smtClean="0"/>
              <a:t>Say in words what the meaning of P(X</a:t>
            </a:r>
            <a:r>
              <a:rPr lang="en-US" u="sng" dirty="0" smtClean="0"/>
              <a:t>&gt;</a:t>
            </a:r>
            <a:r>
              <a:rPr lang="en-US" dirty="0" smtClean="0"/>
              <a:t>3) is. What is this probability? </a:t>
            </a:r>
          </a:p>
          <a:p>
            <a:pPr marL="342900" marR="0" lvl="0" indent="-342900" defTabSz="914400" eaLnBrk="1" fontAlgn="auto" latinLnBrk="0" hangingPunct="1">
              <a:lnSpc>
                <a:spcPct val="100000"/>
              </a:lnSpc>
              <a:spcBef>
                <a:spcPts val="0"/>
              </a:spcBef>
              <a:spcAft>
                <a:spcPts val="0"/>
              </a:spcAft>
              <a:buClrTx/>
              <a:buSzTx/>
              <a:buFontTx/>
              <a:buAutoNum type="alphaLcParenR"/>
              <a:tabLst/>
              <a:defRPr/>
            </a:pPr>
            <a:endParaRPr lang="en-US" dirty="0" smtClean="0"/>
          </a:p>
          <a:p>
            <a:pPr marL="342900" marR="0" lvl="0" indent="-342900" defTabSz="914400" eaLnBrk="1" fontAlgn="auto" latinLnBrk="0" hangingPunct="1">
              <a:lnSpc>
                <a:spcPct val="100000"/>
              </a:lnSpc>
              <a:spcBef>
                <a:spcPts val="0"/>
              </a:spcBef>
              <a:spcAft>
                <a:spcPts val="0"/>
              </a:spcAft>
              <a:buClrTx/>
              <a:buSzTx/>
              <a:buFontTx/>
              <a:buAutoNum type="alphaLcParenR"/>
              <a:tabLst/>
              <a:defRPr/>
            </a:pPr>
            <a:r>
              <a:rPr lang="en-US" dirty="0" smtClean="0"/>
              <a:t>Write the event “the student got a grade worse than C” in terms of values of the random variable X. What is the probability of this event? </a:t>
            </a:r>
          </a:p>
          <a:p>
            <a:pPr marL="342900" marR="0" lvl="0" indent="-342900" defTabSz="914400" eaLnBrk="1" fontAlgn="auto" latinLnBrk="0" hangingPunct="1">
              <a:lnSpc>
                <a:spcPct val="100000"/>
              </a:lnSpc>
              <a:spcBef>
                <a:spcPts val="0"/>
              </a:spcBef>
              <a:spcAft>
                <a:spcPts val="0"/>
              </a:spcAft>
              <a:buClrTx/>
              <a:buSzTx/>
              <a:buFontTx/>
              <a:buAutoNum type="alphaLcParenR"/>
              <a:tabLst/>
              <a:defRPr/>
            </a:pPr>
            <a:endParaRPr lang="en-US" dirty="0" smtClean="0"/>
          </a:p>
          <a:p>
            <a:pPr marL="342900" marR="0" lvl="0" indent="-342900" defTabSz="914400" eaLnBrk="1" fontAlgn="auto" latinLnBrk="0" hangingPunct="1">
              <a:lnSpc>
                <a:spcPct val="100000"/>
              </a:lnSpc>
              <a:spcBef>
                <a:spcPts val="0"/>
              </a:spcBef>
              <a:spcAft>
                <a:spcPts val="0"/>
              </a:spcAft>
              <a:buClrTx/>
              <a:buSzTx/>
              <a:buFontTx/>
              <a:buAutoNum type="alphaLcParenR"/>
              <a:tabLst/>
              <a:defRPr/>
            </a:pPr>
            <a:r>
              <a:rPr lang="en-US" dirty="0" smtClean="0"/>
              <a:t>Sketch the graph of the probability distribution. Describe what you see. </a:t>
            </a:r>
            <a:endParaRPr lang="en-US" dirty="0"/>
          </a:p>
        </p:txBody>
      </p:sp>
    </p:spTree>
    <p:extLst>
      <p:ext uri="{BB962C8B-B14F-4D97-AF65-F5344CB8AC3E}">
        <p14:creationId xmlns:p14="http://schemas.microsoft.com/office/powerpoint/2010/main" val="1385720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(Expected Value) of a Discrete Random variable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The mean </a:t>
                </a:r>
                <a14:m>
                  <m:oMath xmlns:m="http://schemas.openxmlformats.org/officeDocument/2006/math">
                    <m:sSub>
                      <m:sSubPr>
                        <m:ctrlPr>
                          <a:rPr lang="en-US" i="1" smtClean="0">
                            <a:latin typeface="Cambria Math" charset="0"/>
                            <a:ea typeface="Cambria Math" charset="0"/>
                            <a:cs typeface="Cambria Math" charset="0"/>
                          </a:rPr>
                        </m:ctrlPr>
                      </m:sSubPr>
                      <m:e>
                        <m:r>
                          <a:rPr lang="en-US" i="1" smtClean="0">
                            <a:latin typeface="Cambria Math" charset="0"/>
                            <a:ea typeface="Cambria Math" charset="0"/>
                            <a:cs typeface="Cambria Math" charset="0"/>
                          </a:rPr>
                          <m:t>𝜇</m:t>
                        </m:r>
                      </m:e>
                      <m:sub>
                        <m:r>
                          <a:rPr lang="en-US" b="0" i="1" smtClean="0">
                            <a:latin typeface="Cambria Math" charset="0"/>
                            <a:ea typeface="Cambria Math" charset="0"/>
                            <a:cs typeface="Cambria Math" charset="0"/>
                          </a:rPr>
                          <m:t>𝑋</m:t>
                        </m:r>
                      </m:sub>
                    </m:sSub>
                  </m:oMath>
                </a14:m>
                <a:r>
                  <a:rPr lang="en-US" dirty="0" smtClean="0"/>
                  <a:t> of a discrete random variable X takes into account the fact that not all outcomes may be equally likely. It is sometimes called the expected value because it follows a model that reports probabilities after many, many trials.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Definition: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631" t="-1179"/>
                </a:stretch>
              </a:blipFill>
            </p:spPr>
            <p:txBody>
              <a:bodyPr/>
              <a:lstStyle/>
              <a:p>
                <a:r>
                  <a:rPr lang="en-US">
                    <a:noFill/>
                  </a:rPr>
                  <a:t> </a:t>
                </a:r>
              </a:p>
            </p:txBody>
          </p:sp>
        </mc:Fallback>
      </mc:AlternateContent>
    </p:spTree>
    <p:extLst>
      <p:ext uri="{BB962C8B-B14F-4D97-AF65-F5344CB8AC3E}">
        <p14:creationId xmlns:p14="http://schemas.microsoft.com/office/powerpoint/2010/main" val="1298058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21750"/>
            <a:ext cx="7729728" cy="1188720"/>
          </a:xfrm>
        </p:spPr>
        <p:txBody>
          <a:bodyPr/>
          <a:lstStyle/>
          <a:p>
            <a:r>
              <a:rPr lang="en-US" dirty="0" smtClean="0"/>
              <a:t>Finding the mean of a discrete random variable</a:t>
            </a:r>
            <a:endParaRPr lang="en-US" dirty="0"/>
          </a:p>
        </p:txBody>
      </p:sp>
      <p:sp>
        <p:nvSpPr>
          <p:cNvPr id="3" name="Content Placeholder 2"/>
          <p:cNvSpPr>
            <a:spLocks noGrp="1"/>
          </p:cNvSpPr>
          <p:nvPr>
            <p:ph idx="1"/>
          </p:nvPr>
        </p:nvSpPr>
        <p:spPr>
          <a:xfrm>
            <a:off x="2231136" y="1553332"/>
            <a:ext cx="7729728" cy="3101983"/>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Winning (and Losing) at Roulette</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On an American roulette wheel, there are 38 slots numbered 1-36, plus 0 and 00. Half of the slots from 1-36 are red, half the slots are black, and the 0 and 00 slots are green. Suppose that a player places a simple $1 bet on red </a:t>
            </a:r>
            <a:r>
              <a:rPr lang="mr-IN" dirty="0" smtClean="0"/>
              <a:t>–</a:t>
            </a:r>
            <a:r>
              <a:rPr lang="en-US" dirty="0" smtClean="0"/>
              <a:t> if the ball lands on a red slot, the player gets the original dollar back, plus an additional dollar for winning the bet. If the ball lands in a different colored slot, the player loses the dollar bet to the casino. What is the player’s average gain? </a:t>
            </a:r>
          </a:p>
        </p:txBody>
      </p:sp>
    </p:spTree>
    <p:extLst>
      <p:ext uri="{BB962C8B-B14F-4D97-AF65-F5344CB8AC3E}">
        <p14:creationId xmlns:p14="http://schemas.microsoft.com/office/powerpoint/2010/main" val="175704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25645</TotalTime>
  <Words>9191</Words>
  <Application>Microsoft Macintosh PowerPoint</Application>
  <PresentationFormat>Widescreen</PresentationFormat>
  <Paragraphs>922</Paragraphs>
  <Slides>69</Slides>
  <Notes>55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Calibri</vt:lpstr>
      <vt:lpstr>Cambria Math</vt:lpstr>
      <vt:lpstr>Gill Sans MT</vt:lpstr>
      <vt:lpstr>Mangal</vt:lpstr>
      <vt:lpstr>Arial</vt:lpstr>
      <vt:lpstr>Wingdings</vt:lpstr>
      <vt:lpstr>Parcel</vt:lpstr>
      <vt:lpstr>Chapter 6 – Random Variables</vt:lpstr>
      <vt:lpstr>Think about it</vt:lpstr>
      <vt:lpstr>PowerPoint Presentation</vt:lpstr>
      <vt:lpstr>Properties of discrete Random Variables</vt:lpstr>
      <vt:lpstr>Apgar Scores: Babies’ health at birth</vt:lpstr>
      <vt:lpstr>PowerPoint Presentation</vt:lpstr>
      <vt:lpstr>Check Your understanding </vt:lpstr>
      <vt:lpstr>Mean (Expected Value) of a Discrete Random variable</vt:lpstr>
      <vt:lpstr>Finding the mean of a discrete random variable</vt:lpstr>
      <vt:lpstr>Mean and expected value as an average</vt:lpstr>
      <vt:lpstr>Standard deviation (and variance) of a discrete random variable</vt:lpstr>
      <vt:lpstr>Calculating measures of spread for a discrete random variable</vt:lpstr>
      <vt:lpstr>On the calculator</vt:lpstr>
      <vt:lpstr>Check your Understanding</vt:lpstr>
      <vt:lpstr>Continuous Random Variables</vt:lpstr>
      <vt:lpstr>Density Curves and Probability Distributions</vt:lpstr>
      <vt:lpstr>Characteristics of Continuous Random Variables </vt:lpstr>
      <vt:lpstr>Normal Probability Distributions</vt:lpstr>
      <vt:lpstr>PowerPoint Presentation</vt:lpstr>
      <vt:lpstr>What about Mean and Standard deviation of Continuous Random variables?</vt:lpstr>
      <vt:lpstr>Chapter 6 – Random Variables</vt:lpstr>
      <vt:lpstr>Linear Transformations</vt:lpstr>
      <vt:lpstr>Transformations on Random Variables</vt:lpstr>
      <vt:lpstr>Effects of Multiplying or dividing</vt:lpstr>
      <vt:lpstr>Effect on a random variable of Multiplying (or Dividing) by a Constant</vt:lpstr>
      <vt:lpstr>Effect of adding or subtracting a constant</vt:lpstr>
      <vt:lpstr>Effect of adding or subtracting a constant</vt:lpstr>
      <vt:lpstr>Check your understanding</vt:lpstr>
      <vt:lpstr>Effects of a Linear Transformation on a Random Variable</vt:lpstr>
      <vt:lpstr>Linear Transformations, Cont’d</vt:lpstr>
      <vt:lpstr>Combining random Variables</vt:lpstr>
      <vt:lpstr>Combining Random Variables – Standard Deviation</vt:lpstr>
      <vt:lpstr>Combining Random Variables: Synthesis</vt:lpstr>
      <vt:lpstr>Example: Adding Random Variables</vt:lpstr>
      <vt:lpstr>Example: Difference of Random Variables</vt:lpstr>
      <vt:lpstr>PowerPoint Presentation</vt:lpstr>
      <vt:lpstr>Combining Normal Random Variables</vt:lpstr>
      <vt:lpstr>Sums of Normal Random Variables</vt:lpstr>
      <vt:lpstr>PowerPoint Presentation</vt:lpstr>
      <vt:lpstr>Differences of Normal random variables</vt:lpstr>
      <vt:lpstr>PowerPoint Presentation</vt:lpstr>
      <vt:lpstr>Chapter 6 – Random Variables</vt:lpstr>
      <vt:lpstr>Types of Discrete Random variables</vt:lpstr>
      <vt:lpstr>Check for A Binomial setting</vt:lpstr>
      <vt:lpstr>Binomial Settings and Random variables</vt:lpstr>
      <vt:lpstr>Calculating Binomial Probabilities</vt:lpstr>
      <vt:lpstr>PowerPoint Presentation</vt:lpstr>
      <vt:lpstr>Binomial coefficient and the binomial probability formula</vt:lpstr>
      <vt:lpstr>Using the binomial Probability Formula</vt:lpstr>
      <vt:lpstr>On the Calculator</vt:lpstr>
      <vt:lpstr>Summarize: How to find Binomial probabilities </vt:lpstr>
      <vt:lpstr>Free lunch?</vt:lpstr>
      <vt:lpstr>PowerPoint Presentation</vt:lpstr>
      <vt:lpstr>Check your Understanding</vt:lpstr>
      <vt:lpstr>PowerPoint Presentation</vt:lpstr>
      <vt:lpstr>Mean and Standard Deviation of a binomial distribution</vt:lpstr>
      <vt:lpstr>Bottled Water Versus Tap water</vt:lpstr>
      <vt:lpstr>PowerPoint Presentation</vt:lpstr>
      <vt:lpstr>Check Your understanding</vt:lpstr>
      <vt:lpstr>Binomial Distributions in Statistical Sampling </vt:lpstr>
      <vt:lpstr>The 10% Condition</vt:lpstr>
      <vt:lpstr>Normal Approximation for Binomial distributions: The large counts condition</vt:lpstr>
      <vt:lpstr>Normal Approximation to a binomial</vt:lpstr>
      <vt:lpstr>PowerPoint Presentation</vt:lpstr>
      <vt:lpstr>Geometric Random Variables </vt:lpstr>
      <vt:lpstr>Geometric Settings and Random Variables</vt:lpstr>
      <vt:lpstr>On the calculator</vt:lpstr>
      <vt:lpstr>Mean (expected Value) of a geometric Random Variable</vt:lpstr>
      <vt:lpstr>Check your Understanding</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 Random Variables</dc:title>
  <dc:creator>Amber Cox</dc:creator>
  <cp:lastModifiedBy>Amber Cox</cp:lastModifiedBy>
  <cp:revision>69</cp:revision>
  <cp:lastPrinted>2018-02-09T14:31:00Z</cp:lastPrinted>
  <dcterms:created xsi:type="dcterms:W3CDTF">2018-01-17T13:49:59Z</dcterms:created>
  <dcterms:modified xsi:type="dcterms:W3CDTF">2018-02-12T01:06:40Z</dcterms:modified>
</cp:coreProperties>
</file>