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62" r:id="rId6"/>
    <p:sldId id="259" r:id="rId7"/>
    <p:sldId id="260" r:id="rId8"/>
    <p:sldId id="263" r:id="rId9"/>
    <p:sldId id="264" r:id="rId10"/>
    <p:sldId id="265" r:id="rId11"/>
    <p:sldId id="266" r:id="rId12"/>
    <p:sldId id="267"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9/28/2018</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48A87A34-81AB-432B-8DAE-1953F412C126}" type="datetimeFigureOut">
              <a:rPr lang="en-US" dirty="0"/>
              <a:pPr/>
              <a:t>9/28/2018</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8A87A34-81AB-432B-8DAE-1953F412C126}" type="datetimeFigureOut">
              <a:rPr lang="en-US" dirty="0"/>
              <a:pPr/>
              <a:t>9/28/2018</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dirty="0"/>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9/28/2018</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E2DB0-AAE9-4CD0-9093-599E971B4E3A}"/>
              </a:ext>
            </a:extLst>
          </p:cNvPr>
          <p:cNvSpPr>
            <a:spLocks noGrp="1"/>
          </p:cNvSpPr>
          <p:nvPr>
            <p:ph type="ctrTitle"/>
          </p:nvPr>
        </p:nvSpPr>
        <p:spPr/>
        <p:txBody>
          <a:bodyPr/>
          <a:lstStyle/>
          <a:p>
            <a:r>
              <a:rPr lang="en-US" dirty="0"/>
              <a:t>Discrete Ch. 3</a:t>
            </a:r>
          </a:p>
        </p:txBody>
      </p:sp>
      <p:sp>
        <p:nvSpPr>
          <p:cNvPr id="3" name="Subtitle 2">
            <a:extLst>
              <a:ext uri="{FF2B5EF4-FFF2-40B4-BE49-F238E27FC236}">
                <a16:creationId xmlns:a16="http://schemas.microsoft.com/office/drawing/2014/main" id="{D5D286AC-8621-4F85-97A3-1075DCDC5C3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098807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660A7-3BCA-47DE-8496-8A3F9161A702}"/>
              </a:ext>
            </a:extLst>
          </p:cNvPr>
          <p:cNvSpPr>
            <a:spLocks noGrp="1"/>
          </p:cNvSpPr>
          <p:nvPr>
            <p:ph type="title"/>
          </p:nvPr>
        </p:nvSpPr>
        <p:spPr/>
        <p:txBody>
          <a:bodyPr/>
          <a:lstStyle/>
          <a:p>
            <a:r>
              <a:rPr lang="en-US" dirty="0"/>
              <a:t>Example 3.4 </a:t>
            </a:r>
          </a:p>
        </p:txBody>
      </p:sp>
      <p:sp>
        <p:nvSpPr>
          <p:cNvPr id="3" name="Content Placeholder 2">
            <a:extLst>
              <a:ext uri="{FF2B5EF4-FFF2-40B4-BE49-F238E27FC236}">
                <a16:creationId xmlns:a16="http://schemas.microsoft.com/office/drawing/2014/main" id="{B12198E6-9168-4B39-A68F-B201CFF22F16}"/>
              </a:ext>
            </a:extLst>
          </p:cNvPr>
          <p:cNvSpPr>
            <a:spLocks noGrp="1"/>
          </p:cNvSpPr>
          <p:nvPr>
            <p:ph sz="half" idx="1"/>
          </p:nvPr>
        </p:nvSpPr>
        <p:spPr>
          <a:xfrm>
            <a:off x="1129166" y="1484243"/>
            <a:ext cx="4645152" cy="4664766"/>
          </a:xfrm>
        </p:spPr>
        <p:txBody>
          <a:bodyPr>
            <a:normAutofit lnSpcReduction="10000"/>
          </a:bodyPr>
          <a:lstStyle/>
          <a:p>
            <a:pPr marL="0" indent="0">
              <a:buNone/>
            </a:pPr>
            <a:r>
              <a:rPr lang="en-US" sz="1600" dirty="0"/>
              <a:t>Dale, Cindy, and Cher are dividing a cake uses Steinhaus’s lone-divider method. They draw cards from a deck and Dale draws the low card and has to be the divider. He divides the cake into three pieces (s1, s2, and s3). The table shows the value of the three pieces in the eyes of each of the players. </a:t>
            </a:r>
          </a:p>
          <a:p>
            <a:pPr marL="0" indent="0">
              <a:buNone/>
            </a:pPr>
            <a:r>
              <a:rPr lang="en-US" sz="1600" dirty="0"/>
              <a:t>Which pieces are the C pieces and which are the U pieces? </a:t>
            </a:r>
          </a:p>
          <a:p>
            <a:pPr marL="0" indent="0">
              <a:buNone/>
            </a:pPr>
            <a:endParaRPr lang="en-US" sz="1600" dirty="0"/>
          </a:p>
          <a:p>
            <a:pPr marL="0" indent="0">
              <a:buNone/>
            </a:pPr>
            <a:r>
              <a:rPr lang="en-US" sz="1600" dirty="0"/>
              <a:t>What are the possible distributions?</a:t>
            </a:r>
          </a:p>
          <a:p>
            <a:pPr marL="0" indent="0">
              <a:buNone/>
            </a:pPr>
            <a:endParaRPr lang="en-US" sz="1600" dirty="0"/>
          </a:p>
          <a:p>
            <a:pPr marL="0" indent="0">
              <a:buNone/>
            </a:pPr>
            <a:r>
              <a:rPr lang="en-US" sz="1600" dirty="0"/>
              <a:t>Is there an optimal distribution? </a:t>
            </a:r>
          </a:p>
        </p:txBody>
      </p:sp>
      <p:graphicFrame>
        <p:nvGraphicFramePr>
          <p:cNvPr id="5" name="Content Placeholder 4">
            <a:extLst>
              <a:ext uri="{FF2B5EF4-FFF2-40B4-BE49-F238E27FC236}">
                <a16:creationId xmlns:a16="http://schemas.microsoft.com/office/drawing/2014/main" id="{C6F81001-D805-4EBE-9ADF-D32BB5585449}"/>
              </a:ext>
            </a:extLst>
          </p:cNvPr>
          <p:cNvGraphicFramePr>
            <a:graphicFrameLocks noGrp="1"/>
          </p:cNvGraphicFramePr>
          <p:nvPr>
            <p:ph sz="half" idx="2"/>
            <p:extLst>
              <p:ext uri="{D42A27DB-BD31-4B8C-83A1-F6EECF244321}">
                <p14:modId xmlns:p14="http://schemas.microsoft.com/office/powerpoint/2010/main" val="24818107"/>
              </p:ext>
            </p:extLst>
          </p:nvPr>
        </p:nvGraphicFramePr>
        <p:xfrm>
          <a:off x="6096000" y="1484243"/>
          <a:ext cx="4645024" cy="1483360"/>
        </p:xfrm>
        <a:graphic>
          <a:graphicData uri="http://schemas.openxmlformats.org/drawingml/2006/table">
            <a:tbl>
              <a:tblPr firstRow="1" bandRow="1">
                <a:tableStyleId>{616DA210-FB5B-4158-B5E0-FEB733F419BA}</a:tableStyleId>
              </a:tblPr>
              <a:tblGrid>
                <a:gridCol w="1161256">
                  <a:extLst>
                    <a:ext uri="{9D8B030D-6E8A-4147-A177-3AD203B41FA5}">
                      <a16:colId xmlns:a16="http://schemas.microsoft.com/office/drawing/2014/main" val="1890166058"/>
                    </a:ext>
                  </a:extLst>
                </a:gridCol>
                <a:gridCol w="1161256">
                  <a:extLst>
                    <a:ext uri="{9D8B030D-6E8A-4147-A177-3AD203B41FA5}">
                      <a16:colId xmlns:a16="http://schemas.microsoft.com/office/drawing/2014/main" val="3829606530"/>
                    </a:ext>
                  </a:extLst>
                </a:gridCol>
                <a:gridCol w="1161256">
                  <a:extLst>
                    <a:ext uri="{9D8B030D-6E8A-4147-A177-3AD203B41FA5}">
                      <a16:colId xmlns:a16="http://schemas.microsoft.com/office/drawing/2014/main" val="4213416831"/>
                    </a:ext>
                  </a:extLst>
                </a:gridCol>
                <a:gridCol w="1161256">
                  <a:extLst>
                    <a:ext uri="{9D8B030D-6E8A-4147-A177-3AD203B41FA5}">
                      <a16:colId xmlns:a16="http://schemas.microsoft.com/office/drawing/2014/main" val="3853984960"/>
                    </a:ext>
                  </a:extLst>
                </a:gridCol>
              </a:tblGrid>
              <a:tr h="370840">
                <a:tc>
                  <a:txBody>
                    <a:bodyPr/>
                    <a:lstStyle/>
                    <a:p>
                      <a:endParaRPr lang="en-US" dirty="0"/>
                    </a:p>
                  </a:txBody>
                  <a:tcPr/>
                </a:tc>
                <a:tc>
                  <a:txBody>
                    <a:bodyPr/>
                    <a:lstStyle/>
                    <a:p>
                      <a:r>
                        <a:rPr lang="en-US" dirty="0"/>
                        <a:t>S1</a:t>
                      </a:r>
                    </a:p>
                  </a:txBody>
                  <a:tcPr/>
                </a:tc>
                <a:tc>
                  <a:txBody>
                    <a:bodyPr/>
                    <a:lstStyle/>
                    <a:p>
                      <a:r>
                        <a:rPr lang="en-US" dirty="0"/>
                        <a:t>S2</a:t>
                      </a:r>
                    </a:p>
                  </a:txBody>
                  <a:tcPr/>
                </a:tc>
                <a:tc>
                  <a:txBody>
                    <a:bodyPr/>
                    <a:lstStyle/>
                    <a:p>
                      <a:r>
                        <a:rPr lang="en-US" dirty="0"/>
                        <a:t>S3 </a:t>
                      </a:r>
                    </a:p>
                  </a:txBody>
                  <a:tcPr/>
                </a:tc>
                <a:extLst>
                  <a:ext uri="{0D108BD9-81ED-4DB2-BD59-A6C34878D82A}">
                    <a16:rowId xmlns:a16="http://schemas.microsoft.com/office/drawing/2014/main" val="1907992208"/>
                  </a:ext>
                </a:extLst>
              </a:tr>
              <a:tr h="370840">
                <a:tc>
                  <a:txBody>
                    <a:bodyPr/>
                    <a:lstStyle/>
                    <a:p>
                      <a:r>
                        <a:rPr lang="en-US" dirty="0"/>
                        <a:t>Dale</a:t>
                      </a:r>
                    </a:p>
                  </a:txBody>
                  <a:tcPr/>
                </a:tc>
                <a:tc>
                  <a:txBody>
                    <a:bodyPr/>
                    <a:lstStyle/>
                    <a:p>
                      <a:r>
                        <a:rPr lang="en-US" dirty="0"/>
                        <a:t>33 1/3 %</a:t>
                      </a:r>
                    </a:p>
                  </a:txBody>
                  <a:tcPr/>
                </a:tc>
                <a:tc>
                  <a:txBody>
                    <a:bodyPr/>
                    <a:lstStyle/>
                    <a:p>
                      <a:r>
                        <a:rPr lang="en-US" dirty="0"/>
                        <a:t>33 1/3 % </a:t>
                      </a:r>
                    </a:p>
                  </a:txBody>
                  <a:tcPr/>
                </a:tc>
                <a:tc>
                  <a:txBody>
                    <a:bodyPr/>
                    <a:lstStyle/>
                    <a:p>
                      <a:r>
                        <a:rPr lang="en-US" dirty="0"/>
                        <a:t>33 1/3 % </a:t>
                      </a:r>
                    </a:p>
                  </a:txBody>
                  <a:tcPr/>
                </a:tc>
                <a:extLst>
                  <a:ext uri="{0D108BD9-81ED-4DB2-BD59-A6C34878D82A}">
                    <a16:rowId xmlns:a16="http://schemas.microsoft.com/office/drawing/2014/main" val="3822588498"/>
                  </a:ext>
                </a:extLst>
              </a:tr>
              <a:tr h="370840">
                <a:tc>
                  <a:txBody>
                    <a:bodyPr/>
                    <a:lstStyle/>
                    <a:p>
                      <a:r>
                        <a:rPr lang="en-US" dirty="0"/>
                        <a:t>Cindy </a:t>
                      </a:r>
                    </a:p>
                  </a:txBody>
                  <a:tcPr/>
                </a:tc>
                <a:tc>
                  <a:txBody>
                    <a:bodyPr/>
                    <a:lstStyle/>
                    <a:p>
                      <a:r>
                        <a:rPr lang="en-US" dirty="0"/>
                        <a:t>35%</a:t>
                      </a:r>
                    </a:p>
                  </a:txBody>
                  <a:tcPr/>
                </a:tc>
                <a:tc>
                  <a:txBody>
                    <a:bodyPr/>
                    <a:lstStyle/>
                    <a:p>
                      <a:r>
                        <a:rPr lang="en-US" dirty="0"/>
                        <a:t>10%</a:t>
                      </a:r>
                    </a:p>
                  </a:txBody>
                  <a:tcPr/>
                </a:tc>
                <a:tc>
                  <a:txBody>
                    <a:bodyPr/>
                    <a:lstStyle/>
                    <a:p>
                      <a:r>
                        <a:rPr lang="en-US" dirty="0"/>
                        <a:t>55%</a:t>
                      </a:r>
                    </a:p>
                  </a:txBody>
                  <a:tcPr/>
                </a:tc>
                <a:extLst>
                  <a:ext uri="{0D108BD9-81ED-4DB2-BD59-A6C34878D82A}">
                    <a16:rowId xmlns:a16="http://schemas.microsoft.com/office/drawing/2014/main" val="220204327"/>
                  </a:ext>
                </a:extLst>
              </a:tr>
              <a:tr h="370840">
                <a:tc>
                  <a:txBody>
                    <a:bodyPr/>
                    <a:lstStyle/>
                    <a:p>
                      <a:r>
                        <a:rPr lang="en-US" dirty="0"/>
                        <a:t>Cher </a:t>
                      </a:r>
                    </a:p>
                  </a:txBody>
                  <a:tcPr/>
                </a:tc>
                <a:tc>
                  <a:txBody>
                    <a:bodyPr/>
                    <a:lstStyle/>
                    <a:p>
                      <a:r>
                        <a:rPr lang="en-US" dirty="0"/>
                        <a:t>40%</a:t>
                      </a:r>
                    </a:p>
                  </a:txBody>
                  <a:tcPr/>
                </a:tc>
                <a:tc>
                  <a:txBody>
                    <a:bodyPr/>
                    <a:lstStyle/>
                    <a:p>
                      <a:r>
                        <a:rPr lang="en-US" dirty="0"/>
                        <a:t>25%</a:t>
                      </a:r>
                    </a:p>
                  </a:txBody>
                  <a:tcPr/>
                </a:tc>
                <a:tc>
                  <a:txBody>
                    <a:bodyPr/>
                    <a:lstStyle/>
                    <a:p>
                      <a:r>
                        <a:rPr lang="en-US" dirty="0"/>
                        <a:t>35%</a:t>
                      </a:r>
                    </a:p>
                  </a:txBody>
                  <a:tcPr/>
                </a:tc>
                <a:extLst>
                  <a:ext uri="{0D108BD9-81ED-4DB2-BD59-A6C34878D82A}">
                    <a16:rowId xmlns:a16="http://schemas.microsoft.com/office/drawing/2014/main" val="3660863553"/>
                  </a:ext>
                </a:extLst>
              </a:tr>
            </a:tbl>
          </a:graphicData>
        </a:graphic>
      </p:graphicFrame>
    </p:spTree>
    <p:extLst>
      <p:ext uri="{BB962C8B-B14F-4D97-AF65-F5344CB8AC3E}">
        <p14:creationId xmlns:p14="http://schemas.microsoft.com/office/powerpoint/2010/main" val="2367188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DFFDF-50B6-4192-AEDC-75663033C24A}"/>
              </a:ext>
            </a:extLst>
          </p:cNvPr>
          <p:cNvSpPr>
            <a:spLocks noGrp="1"/>
          </p:cNvSpPr>
          <p:nvPr>
            <p:ph type="title"/>
          </p:nvPr>
        </p:nvSpPr>
        <p:spPr/>
        <p:txBody>
          <a:bodyPr/>
          <a:lstStyle/>
          <a:p>
            <a:r>
              <a:rPr lang="en-US" dirty="0"/>
              <a:t>Example 3.5 </a:t>
            </a:r>
          </a:p>
        </p:txBody>
      </p:sp>
      <p:sp>
        <p:nvSpPr>
          <p:cNvPr id="3" name="Content Placeholder 2">
            <a:extLst>
              <a:ext uri="{FF2B5EF4-FFF2-40B4-BE49-F238E27FC236}">
                <a16:creationId xmlns:a16="http://schemas.microsoft.com/office/drawing/2014/main" id="{AE2858EB-0E2F-46C4-A058-0AC8C022C358}"/>
              </a:ext>
            </a:extLst>
          </p:cNvPr>
          <p:cNvSpPr>
            <a:spLocks noGrp="1"/>
          </p:cNvSpPr>
          <p:nvPr>
            <p:ph sz="half" idx="1"/>
          </p:nvPr>
        </p:nvSpPr>
        <p:spPr>
          <a:xfrm>
            <a:off x="1129166" y="1736035"/>
            <a:ext cx="4645152" cy="4163928"/>
          </a:xfrm>
        </p:spPr>
        <p:txBody>
          <a:bodyPr>
            <a:normAutofit fontScale="92500" lnSpcReduction="10000"/>
          </a:bodyPr>
          <a:lstStyle/>
          <a:p>
            <a:pPr marL="0" indent="0">
              <a:buNone/>
            </a:pPr>
            <a:r>
              <a:rPr lang="en-US" dirty="0"/>
              <a:t>Same thing, but what if both choosers choose only one piece as fair…and it’s the same piece? </a:t>
            </a:r>
          </a:p>
          <a:p>
            <a:pPr marL="0" indent="0">
              <a:buNone/>
            </a:pPr>
            <a:endParaRPr lang="en-US" dirty="0"/>
          </a:p>
          <a:p>
            <a:pPr marL="457200" indent="-457200">
              <a:buAutoNum type="arabicPeriod"/>
            </a:pPr>
            <a:r>
              <a:rPr lang="en-US" dirty="0"/>
              <a:t>The least desirable piece goes to the divider </a:t>
            </a:r>
          </a:p>
          <a:p>
            <a:pPr marL="457200" indent="-457200">
              <a:buAutoNum type="arabicPeriod"/>
            </a:pPr>
            <a:r>
              <a:rPr lang="en-US" dirty="0"/>
              <a:t>The remaining two shares are joined to form one large share and then divider-chooser is played between the two choosers. </a:t>
            </a:r>
          </a:p>
        </p:txBody>
      </p:sp>
      <p:graphicFrame>
        <p:nvGraphicFramePr>
          <p:cNvPr id="8" name="Content Placeholder 7">
            <a:extLst>
              <a:ext uri="{FF2B5EF4-FFF2-40B4-BE49-F238E27FC236}">
                <a16:creationId xmlns:a16="http://schemas.microsoft.com/office/drawing/2014/main" id="{C53885CD-56A5-46C0-9765-40CF27A892AA}"/>
              </a:ext>
            </a:extLst>
          </p:cNvPr>
          <p:cNvGraphicFramePr>
            <a:graphicFrameLocks noGrp="1"/>
          </p:cNvGraphicFramePr>
          <p:nvPr>
            <p:ph sz="half" idx="2"/>
            <p:extLst>
              <p:ext uri="{D42A27DB-BD31-4B8C-83A1-F6EECF244321}">
                <p14:modId xmlns:p14="http://schemas.microsoft.com/office/powerpoint/2010/main" val="2534239462"/>
              </p:ext>
            </p:extLst>
          </p:nvPr>
        </p:nvGraphicFramePr>
        <p:xfrm>
          <a:off x="6096000" y="2171700"/>
          <a:ext cx="4645024" cy="1483360"/>
        </p:xfrm>
        <a:graphic>
          <a:graphicData uri="http://schemas.openxmlformats.org/drawingml/2006/table">
            <a:tbl>
              <a:tblPr firstRow="1" bandRow="1">
                <a:tableStyleId>{616DA210-FB5B-4158-B5E0-FEB733F419BA}</a:tableStyleId>
              </a:tblPr>
              <a:tblGrid>
                <a:gridCol w="1161256">
                  <a:extLst>
                    <a:ext uri="{9D8B030D-6E8A-4147-A177-3AD203B41FA5}">
                      <a16:colId xmlns:a16="http://schemas.microsoft.com/office/drawing/2014/main" val="1935201037"/>
                    </a:ext>
                  </a:extLst>
                </a:gridCol>
                <a:gridCol w="1161256">
                  <a:extLst>
                    <a:ext uri="{9D8B030D-6E8A-4147-A177-3AD203B41FA5}">
                      <a16:colId xmlns:a16="http://schemas.microsoft.com/office/drawing/2014/main" val="350465590"/>
                    </a:ext>
                  </a:extLst>
                </a:gridCol>
                <a:gridCol w="1161256">
                  <a:extLst>
                    <a:ext uri="{9D8B030D-6E8A-4147-A177-3AD203B41FA5}">
                      <a16:colId xmlns:a16="http://schemas.microsoft.com/office/drawing/2014/main" val="728741248"/>
                    </a:ext>
                  </a:extLst>
                </a:gridCol>
                <a:gridCol w="1161256">
                  <a:extLst>
                    <a:ext uri="{9D8B030D-6E8A-4147-A177-3AD203B41FA5}">
                      <a16:colId xmlns:a16="http://schemas.microsoft.com/office/drawing/2014/main" val="1767831377"/>
                    </a:ext>
                  </a:extLst>
                </a:gridCol>
              </a:tblGrid>
              <a:tr h="370840">
                <a:tc>
                  <a:txBody>
                    <a:bodyPr/>
                    <a:lstStyle/>
                    <a:p>
                      <a:endParaRPr lang="en-US" dirty="0"/>
                    </a:p>
                  </a:txBody>
                  <a:tcPr/>
                </a:tc>
                <a:tc>
                  <a:txBody>
                    <a:bodyPr/>
                    <a:lstStyle/>
                    <a:p>
                      <a:r>
                        <a:rPr lang="en-US" dirty="0"/>
                        <a:t>S1</a:t>
                      </a:r>
                    </a:p>
                  </a:txBody>
                  <a:tcPr/>
                </a:tc>
                <a:tc>
                  <a:txBody>
                    <a:bodyPr/>
                    <a:lstStyle/>
                    <a:p>
                      <a:r>
                        <a:rPr lang="en-US" dirty="0"/>
                        <a:t>S2</a:t>
                      </a:r>
                    </a:p>
                  </a:txBody>
                  <a:tcPr/>
                </a:tc>
                <a:tc>
                  <a:txBody>
                    <a:bodyPr/>
                    <a:lstStyle/>
                    <a:p>
                      <a:r>
                        <a:rPr lang="en-US" dirty="0"/>
                        <a:t>S3</a:t>
                      </a:r>
                    </a:p>
                  </a:txBody>
                  <a:tcPr/>
                </a:tc>
                <a:extLst>
                  <a:ext uri="{0D108BD9-81ED-4DB2-BD59-A6C34878D82A}">
                    <a16:rowId xmlns:a16="http://schemas.microsoft.com/office/drawing/2014/main" val="2027920766"/>
                  </a:ext>
                </a:extLst>
              </a:tr>
              <a:tr h="370840">
                <a:tc>
                  <a:txBody>
                    <a:bodyPr/>
                    <a:lstStyle/>
                    <a:p>
                      <a:r>
                        <a:rPr lang="en-US" dirty="0"/>
                        <a:t>Dale</a:t>
                      </a:r>
                    </a:p>
                  </a:txBody>
                  <a:tcPr/>
                </a:tc>
                <a:tc>
                  <a:txBody>
                    <a:bodyPr/>
                    <a:lstStyle/>
                    <a:p>
                      <a:r>
                        <a:rPr lang="en-US" dirty="0"/>
                        <a:t>33 1/3%</a:t>
                      </a:r>
                    </a:p>
                  </a:txBody>
                  <a:tcPr/>
                </a:tc>
                <a:tc>
                  <a:txBody>
                    <a:bodyPr/>
                    <a:lstStyle/>
                    <a:p>
                      <a:r>
                        <a:rPr lang="en-US" dirty="0"/>
                        <a:t>33 1/3%</a:t>
                      </a:r>
                    </a:p>
                  </a:txBody>
                  <a:tcPr/>
                </a:tc>
                <a:tc>
                  <a:txBody>
                    <a:bodyPr/>
                    <a:lstStyle/>
                    <a:p>
                      <a:r>
                        <a:rPr lang="en-US" dirty="0"/>
                        <a:t>33 1/3%</a:t>
                      </a:r>
                    </a:p>
                  </a:txBody>
                  <a:tcPr/>
                </a:tc>
                <a:extLst>
                  <a:ext uri="{0D108BD9-81ED-4DB2-BD59-A6C34878D82A}">
                    <a16:rowId xmlns:a16="http://schemas.microsoft.com/office/drawing/2014/main" val="1967133975"/>
                  </a:ext>
                </a:extLst>
              </a:tr>
              <a:tr h="370840">
                <a:tc>
                  <a:txBody>
                    <a:bodyPr/>
                    <a:lstStyle/>
                    <a:p>
                      <a:r>
                        <a:rPr lang="en-US" dirty="0"/>
                        <a:t>Cindy</a:t>
                      </a:r>
                    </a:p>
                  </a:txBody>
                  <a:tcPr/>
                </a:tc>
                <a:tc>
                  <a:txBody>
                    <a:bodyPr/>
                    <a:lstStyle/>
                    <a:p>
                      <a:r>
                        <a:rPr lang="en-US" dirty="0"/>
                        <a:t>20%</a:t>
                      </a:r>
                    </a:p>
                  </a:txBody>
                  <a:tcPr/>
                </a:tc>
                <a:tc>
                  <a:txBody>
                    <a:bodyPr/>
                    <a:lstStyle/>
                    <a:p>
                      <a:r>
                        <a:rPr lang="en-US" dirty="0"/>
                        <a:t>30%</a:t>
                      </a:r>
                    </a:p>
                  </a:txBody>
                  <a:tcPr/>
                </a:tc>
                <a:tc>
                  <a:txBody>
                    <a:bodyPr/>
                    <a:lstStyle/>
                    <a:p>
                      <a:r>
                        <a:rPr lang="en-US" dirty="0"/>
                        <a:t>50%</a:t>
                      </a:r>
                    </a:p>
                  </a:txBody>
                  <a:tcPr/>
                </a:tc>
                <a:extLst>
                  <a:ext uri="{0D108BD9-81ED-4DB2-BD59-A6C34878D82A}">
                    <a16:rowId xmlns:a16="http://schemas.microsoft.com/office/drawing/2014/main" val="1290491976"/>
                  </a:ext>
                </a:extLst>
              </a:tr>
              <a:tr h="370840">
                <a:tc>
                  <a:txBody>
                    <a:bodyPr/>
                    <a:lstStyle/>
                    <a:p>
                      <a:r>
                        <a:rPr lang="en-US" dirty="0"/>
                        <a:t>Cher </a:t>
                      </a:r>
                    </a:p>
                  </a:txBody>
                  <a:tcPr/>
                </a:tc>
                <a:tc>
                  <a:txBody>
                    <a:bodyPr/>
                    <a:lstStyle/>
                    <a:p>
                      <a:r>
                        <a:rPr lang="en-US" dirty="0"/>
                        <a:t>10%</a:t>
                      </a:r>
                    </a:p>
                  </a:txBody>
                  <a:tcPr/>
                </a:tc>
                <a:tc>
                  <a:txBody>
                    <a:bodyPr/>
                    <a:lstStyle/>
                    <a:p>
                      <a:r>
                        <a:rPr lang="en-US" dirty="0"/>
                        <a:t>20%</a:t>
                      </a:r>
                    </a:p>
                  </a:txBody>
                  <a:tcPr/>
                </a:tc>
                <a:tc>
                  <a:txBody>
                    <a:bodyPr/>
                    <a:lstStyle/>
                    <a:p>
                      <a:r>
                        <a:rPr lang="en-US" dirty="0"/>
                        <a:t>70%</a:t>
                      </a:r>
                    </a:p>
                  </a:txBody>
                  <a:tcPr/>
                </a:tc>
                <a:extLst>
                  <a:ext uri="{0D108BD9-81ED-4DB2-BD59-A6C34878D82A}">
                    <a16:rowId xmlns:a16="http://schemas.microsoft.com/office/drawing/2014/main" val="2246039256"/>
                  </a:ext>
                </a:extLst>
              </a:tr>
            </a:tbl>
          </a:graphicData>
        </a:graphic>
      </p:graphicFrame>
    </p:spTree>
    <p:extLst>
      <p:ext uri="{BB962C8B-B14F-4D97-AF65-F5344CB8AC3E}">
        <p14:creationId xmlns:p14="http://schemas.microsoft.com/office/powerpoint/2010/main" val="3425025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943C6-A1FF-4DD9-8CFA-4B6A2AABEF71}"/>
              </a:ext>
            </a:extLst>
          </p:cNvPr>
          <p:cNvSpPr>
            <a:spLocks noGrp="1"/>
          </p:cNvSpPr>
          <p:nvPr>
            <p:ph type="title"/>
          </p:nvPr>
        </p:nvSpPr>
        <p:spPr/>
        <p:txBody>
          <a:bodyPr/>
          <a:lstStyle/>
          <a:p>
            <a:r>
              <a:rPr lang="en-US" dirty="0"/>
              <a:t>Lone-Divider Method for More than 3 players…</a:t>
            </a:r>
          </a:p>
        </p:txBody>
      </p:sp>
      <p:sp>
        <p:nvSpPr>
          <p:cNvPr id="3" name="Content Placeholder 2">
            <a:extLst>
              <a:ext uri="{FF2B5EF4-FFF2-40B4-BE49-F238E27FC236}">
                <a16:creationId xmlns:a16="http://schemas.microsoft.com/office/drawing/2014/main" id="{82853CB8-759F-4E21-9BB2-692946554DBE}"/>
              </a:ext>
            </a:extLst>
          </p:cNvPr>
          <p:cNvSpPr>
            <a:spLocks noGrp="1"/>
          </p:cNvSpPr>
          <p:nvPr>
            <p:ph sz="half" idx="1"/>
          </p:nvPr>
        </p:nvSpPr>
        <p:spPr>
          <a:xfrm>
            <a:off x="1129166" y="1537252"/>
            <a:ext cx="4645152" cy="4479235"/>
          </a:xfrm>
        </p:spPr>
        <p:txBody>
          <a:bodyPr>
            <a:normAutofit fontScale="85000" lnSpcReduction="10000"/>
          </a:bodyPr>
          <a:lstStyle/>
          <a:p>
            <a:pPr>
              <a:buFont typeface="Courier New" panose="02070309020205020404" pitchFamily="49" charset="0"/>
              <a:buChar char="o"/>
            </a:pPr>
            <a:r>
              <a:rPr lang="en-US" dirty="0"/>
              <a:t>Step 0: Preliminaries </a:t>
            </a:r>
          </a:p>
          <a:p>
            <a:pPr lvl="1">
              <a:buFont typeface="Courier New" panose="02070309020205020404" pitchFamily="49" charset="0"/>
              <a:buChar char="o"/>
            </a:pPr>
            <a:r>
              <a:rPr lang="en-US" dirty="0"/>
              <a:t>Decide who will be the divider (D) and the remaining players will be the choosers</a:t>
            </a:r>
          </a:p>
          <a:p>
            <a:pPr>
              <a:buFont typeface="Courier New" panose="02070309020205020404" pitchFamily="49" charset="0"/>
              <a:buChar char="o"/>
            </a:pPr>
            <a:r>
              <a:rPr lang="en-US" dirty="0"/>
              <a:t>Step 1: Division</a:t>
            </a:r>
          </a:p>
          <a:p>
            <a:pPr lvl="1">
              <a:buFont typeface="Courier New" panose="02070309020205020404" pitchFamily="49" charset="0"/>
              <a:buChar char="o"/>
            </a:pPr>
            <a:r>
              <a:rPr lang="en-US" dirty="0"/>
              <a:t>D divides the cake into the same number of shares as there are players. </a:t>
            </a:r>
          </a:p>
          <a:p>
            <a:pPr>
              <a:buFont typeface="Courier New" panose="02070309020205020404" pitchFamily="49" charset="0"/>
              <a:buChar char="o"/>
            </a:pPr>
            <a:r>
              <a:rPr lang="en-US" dirty="0"/>
              <a:t>Step 2: Bidding </a:t>
            </a:r>
          </a:p>
          <a:p>
            <a:pPr lvl="1">
              <a:buFont typeface="Courier New" panose="02070309020205020404" pitchFamily="49" charset="0"/>
              <a:buChar char="o"/>
            </a:pPr>
            <a:r>
              <a:rPr lang="en-US" dirty="0"/>
              <a:t>All players bid—make a list of ALL the pieces they consider to be fair pieces of the set. </a:t>
            </a:r>
          </a:p>
          <a:p>
            <a:pPr>
              <a:buFont typeface="Courier New" panose="02070309020205020404" pitchFamily="49" charset="0"/>
              <a:buChar char="o"/>
            </a:pPr>
            <a:r>
              <a:rPr lang="en-US" dirty="0"/>
              <a:t>Step 3: Distribution </a:t>
            </a:r>
          </a:p>
          <a:p>
            <a:pPr lvl="1">
              <a:buFont typeface="Courier New" panose="02070309020205020404" pitchFamily="49" charset="0"/>
              <a:buChar char="o"/>
            </a:pPr>
            <a:r>
              <a:rPr lang="en-US" dirty="0"/>
              <a:t>Distribute based on the bids given in step 2. </a:t>
            </a:r>
          </a:p>
          <a:p>
            <a:pPr marL="0" indent="0">
              <a:buNone/>
            </a:pPr>
            <a:endParaRPr lang="en-US" dirty="0"/>
          </a:p>
        </p:txBody>
      </p:sp>
      <p:graphicFrame>
        <p:nvGraphicFramePr>
          <p:cNvPr id="5" name="Content Placeholder 4">
            <a:extLst>
              <a:ext uri="{FF2B5EF4-FFF2-40B4-BE49-F238E27FC236}">
                <a16:creationId xmlns:a16="http://schemas.microsoft.com/office/drawing/2014/main" id="{C5913008-D2B0-4666-ACE6-924DAB8AD967}"/>
              </a:ext>
            </a:extLst>
          </p:cNvPr>
          <p:cNvGraphicFramePr>
            <a:graphicFrameLocks noGrp="1"/>
          </p:cNvGraphicFramePr>
          <p:nvPr>
            <p:ph sz="half" idx="2"/>
            <p:extLst>
              <p:ext uri="{D42A27DB-BD31-4B8C-83A1-F6EECF244321}">
                <p14:modId xmlns:p14="http://schemas.microsoft.com/office/powerpoint/2010/main" val="3323176324"/>
              </p:ext>
            </p:extLst>
          </p:nvPr>
        </p:nvGraphicFramePr>
        <p:xfrm>
          <a:off x="6096000" y="2171700"/>
          <a:ext cx="4645025" cy="1854200"/>
        </p:xfrm>
        <a:graphic>
          <a:graphicData uri="http://schemas.openxmlformats.org/drawingml/2006/table">
            <a:tbl>
              <a:tblPr firstRow="1" bandRow="1">
                <a:tableStyleId>{616DA210-FB5B-4158-B5E0-FEB733F419BA}</a:tableStyleId>
              </a:tblPr>
              <a:tblGrid>
                <a:gridCol w="929005">
                  <a:extLst>
                    <a:ext uri="{9D8B030D-6E8A-4147-A177-3AD203B41FA5}">
                      <a16:colId xmlns:a16="http://schemas.microsoft.com/office/drawing/2014/main" val="281602234"/>
                    </a:ext>
                  </a:extLst>
                </a:gridCol>
                <a:gridCol w="929005">
                  <a:extLst>
                    <a:ext uri="{9D8B030D-6E8A-4147-A177-3AD203B41FA5}">
                      <a16:colId xmlns:a16="http://schemas.microsoft.com/office/drawing/2014/main" val="3995861378"/>
                    </a:ext>
                  </a:extLst>
                </a:gridCol>
                <a:gridCol w="929005">
                  <a:extLst>
                    <a:ext uri="{9D8B030D-6E8A-4147-A177-3AD203B41FA5}">
                      <a16:colId xmlns:a16="http://schemas.microsoft.com/office/drawing/2014/main" val="3405557021"/>
                    </a:ext>
                  </a:extLst>
                </a:gridCol>
                <a:gridCol w="929005">
                  <a:extLst>
                    <a:ext uri="{9D8B030D-6E8A-4147-A177-3AD203B41FA5}">
                      <a16:colId xmlns:a16="http://schemas.microsoft.com/office/drawing/2014/main" val="3233333559"/>
                    </a:ext>
                  </a:extLst>
                </a:gridCol>
                <a:gridCol w="929005">
                  <a:extLst>
                    <a:ext uri="{9D8B030D-6E8A-4147-A177-3AD203B41FA5}">
                      <a16:colId xmlns:a16="http://schemas.microsoft.com/office/drawing/2014/main" val="1822607007"/>
                    </a:ext>
                  </a:extLst>
                </a:gridCol>
              </a:tblGrid>
              <a:tr h="370840">
                <a:tc>
                  <a:txBody>
                    <a:bodyPr/>
                    <a:lstStyle/>
                    <a:p>
                      <a:endParaRPr lang="en-US" dirty="0"/>
                    </a:p>
                  </a:txBody>
                  <a:tcPr/>
                </a:tc>
                <a:tc>
                  <a:txBody>
                    <a:bodyPr/>
                    <a:lstStyle/>
                    <a:p>
                      <a:r>
                        <a:rPr lang="en-US" dirty="0"/>
                        <a:t>S1</a:t>
                      </a:r>
                    </a:p>
                  </a:txBody>
                  <a:tcPr/>
                </a:tc>
                <a:tc>
                  <a:txBody>
                    <a:bodyPr/>
                    <a:lstStyle/>
                    <a:p>
                      <a:r>
                        <a:rPr lang="en-US" dirty="0"/>
                        <a:t>S2</a:t>
                      </a:r>
                    </a:p>
                  </a:txBody>
                  <a:tcPr/>
                </a:tc>
                <a:tc>
                  <a:txBody>
                    <a:bodyPr/>
                    <a:lstStyle/>
                    <a:p>
                      <a:r>
                        <a:rPr lang="en-US" dirty="0"/>
                        <a:t>S3</a:t>
                      </a:r>
                    </a:p>
                  </a:txBody>
                  <a:tcPr/>
                </a:tc>
                <a:tc>
                  <a:txBody>
                    <a:bodyPr/>
                    <a:lstStyle/>
                    <a:p>
                      <a:r>
                        <a:rPr lang="en-US" dirty="0"/>
                        <a:t>S4</a:t>
                      </a:r>
                    </a:p>
                  </a:txBody>
                  <a:tcPr/>
                </a:tc>
                <a:extLst>
                  <a:ext uri="{0D108BD9-81ED-4DB2-BD59-A6C34878D82A}">
                    <a16:rowId xmlns:a16="http://schemas.microsoft.com/office/drawing/2014/main" val="520209191"/>
                  </a:ext>
                </a:extLst>
              </a:tr>
              <a:tr h="370840">
                <a:tc>
                  <a:txBody>
                    <a:bodyPr/>
                    <a:lstStyle/>
                    <a:p>
                      <a:r>
                        <a:rPr lang="en-US" dirty="0"/>
                        <a:t>Demi</a:t>
                      </a:r>
                    </a:p>
                  </a:txBody>
                  <a:tcPr/>
                </a:tc>
                <a:tc>
                  <a:txBody>
                    <a:bodyPr/>
                    <a:lstStyle/>
                    <a:p>
                      <a:r>
                        <a:rPr lang="en-US" dirty="0"/>
                        <a:t>25%</a:t>
                      </a:r>
                    </a:p>
                  </a:txBody>
                  <a:tcPr/>
                </a:tc>
                <a:tc>
                  <a:txBody>
                    <a:bodyPr/>
                    <a:lstStyle/>
                    <a:p>
                      <a:r>
                        <a:rPr lang="en-US" dirty="0"/>
                        <a:t>25%</a:t>
                      </a:r>
                    </a:p>
                  </a:txBody>
                  <a:tcPr/>
                </a:tc>
                <a:tc>
                  <a:txBody>
                    <a:bodyPr/>
                    <a:lstStyle/>
                    <a:p>
                      <a:r>
                        <a:rPr lang="en-US" dirty="0"/>
                        <a:t>25%</a:t>
                      </a:r>
                    </a:p>
                  </a:txBody>
                  <a:tcPr/>
                </a:tc>
                <a:tc>
                  <a:txBody>
                    <a:bodyPr/>
                    <a:lstStyle/>
                    <a:p>
                      <a:r>
                        <a:rPr lang="en-US" dirty="0"/>
                        <a:t>25%</a:t>
                      </a:r>
                    </a:p>
                  </a:txBody>
                  <a:tcPr/>
                </a:tc>
                <a:extLst>
                  <a:ext uri="{0D108BD9-81ED-4DB2-BD59-A6C34878D82A}">
                    <a16:rowId xmlns:a16="http://schemas.microsoft.com/office/drawing/2014/main" val="3803139276"/>
                  </a:ext>
                </a:extLst>
              </a:tr>
              <a:tr h="370840">
                <a:tc>
                  <a:txBody>
                    <a:bodyPr/>
                    <a:lstStyle/>
                    <a:p>
                      <a:r>
                        <a:rPr lang="en-US" dirty="0"/>
                        <a:t>Chan</a:t>
                      </a:r>
                    </a:p>
                  </a:txBody>
                  <a:tcPr/>
                </a:tc>
                <a:tc>
                  <a:txBody>
                    <a:bodyPr/>
                    <a:lstStyle/>
                    <a:p>
                      <a:r>
                        <a:rPr lang="en-US" dirty="0"/>
                        <a:t>30%</a:t>
                      </a:r>
                    </a:p>
                  </a:txBody>
                  <a:tcPr/>
                </a:tc>
                <a:tc>
                  <a:txBody>
                    <a:bodyPr/>
                    <a:lstStyle/>
                    <a:p>
                      <a:r>
                        <a:rPr lang="en-US" dirty="0"/>
                        <a:t>20%</a:t>
                      </a:r>
                    </a:p>
                  </a:txBody>
                  <a:tcPr/>
                </a:tc>
                <a:tc>
                  <a:txBody>
                    <a:bodyPr/>
                    <a:lstStyle/>
                    <a:p>
                      <a:r>
                        <a:rPr lang="en-US" dirty="0"/>
                        <a:t>35%</a:t>
                      </a:r>
                    </a:p>
                  </a:txBody>
                  <a:tcPr/>
                </a:tc>
                <a:tc>
                  <a:txBody>
                    <a:bodyPr/>
                    <a:lstStyle/>
                    <a:p>
                      <a:r>
                        <a:rPr lang="en-US" dirty="0"/>
                        <a:t>15%</a:t>
                      </a:r>
                    </a:p>
                  </a:txBody>
                  <a:tcPr/>
                </a:tc>
                <a:extLst>
                  <a:ext uri="{0D108BD9-81ED-4DB2-BD59-A6C34878D82A}">
                    <a16:rowId xmlns:a16="http://schemas.microsoft.com/office/drawing/2014/main" val="4085537879"/>
                  </a:ext>
                </a:extLst>
              </a:tr>
              <a:tr h="370840">
                <a:tc>
                  <a:txBody>
                    <a:bodyPr/>
                    <a:lstStyle/>
                    <a:p>
                      <a:r>
                        <a:rPr lang="en-US" dirty="0"/>
                        <a:t>Chloe</a:t>
                      </a:r>
                    </a:p>
                  </a:txBody>
                  <a:tcPr/>
                </a:tc>
                <a:tc>
                  <a:txBody>
                    <a:bodyPr/>
                    <a:lstStyle/>
                    <a:p>
                      <a:r>
                        <a:rPr lang="en-US" dirty="0"/>
                        <a:t>20%</a:t>
                      </a:r>
                    </a:p>
                  </a:txBody>
                  <a:tcPr/>
                </a:tc>
                <a:tc>
                  <a:txBody>
                    <a:bodyPr/>
                    <a:lstStyle/>
                    <a:p>
                      <a:r>
                        <a:rPr lang="en-US" dirty="0"/>
                        <a:t>20%</a:t>
                      </a:r>
                    </a:p>
                  </a:txBody>
                  <a:tcPr/>
                </a:tc>
                <a:tc>
                  <a:txBody>
                    <a:bodyPr/>
                    <a:lstStyle/>
                    <a:p>
                      <a:r>
                        <a:rPr lang="en-US" dirty="0"/>
                        <a:t>40%</a:t>
                      </a:r>
                    </a:p>
                  </a:txBody>
                  <a:tcPr/>
                </a:tc>
                <a:tc>
                  <a:txBody>
                    <a:bodyPr/>
                    <a:lstStyle/>
                    <a:p>
                      <a:r>
                        <a:rPr lang="en-US" dirty="0"/>
                        <a:t>20%</a:t>
                      </a:r>
                    </a:p>
                  </a:txBody>
                  <a:tcPr/>
                </a:tc>
                <a:extLst>
                  <a:ext uri="{0D108BD9-81ED-4DB2-BD59-A6C34878D82A}">
                    <a16:rowId xmlns:a16="http://schemas.microsoft.com/office/drawing/2014/main" val="1677686042"/>
                  </a:ext>
                </a:extLst>
              </a:tr>
              <a:tr h="370840">
                <a:tc>
                  <a:txBody>
                    <a:bodyPr/>
                    <a:lstStyle/>
                    <a:p>
                      <a:r>
                        <a:rPr lang="en-US" dirty="0"/>
                        <a:t>Chris</a:t>
                      </a:r>
                    </a:p>
                  </a:txBody>
                  <a:tcPr/>
                </a:tc>
                <a:tc>
                  <a:txBody>
                    <a:bodyPr/>
                    <a:lstStyle/>
                    <a:p>
                      <a:r>
                        <a:rPr lang="en-US" dirty="0"/>
                        <a:t>25%</a:t>
                      </a:r>
                    </a:p>
                  </a:txBody>
                  <a:tcPr/>
                </a:tc>
                <a:tc>
                  <a:txBody>
                    <a:bodyPr/>
                    <a:lstStyle/>
                    <a:p>
                      <a:r>
                        <a:rPr lang="en-US" dirty="0"/>
                        <a:t>20%</a:t>
                      </a:r>
                    </a:p>
                  </a:txBody>
                  <a:tcPr/>
                </a:tc>
                <a:tc>
                  <a:txBody>
                    <a:bodyPr/>
                    <a:lstStyle/>
                    <a:p>
                      <a:r>
                        <a:rPr lang="en-US" dirty="0"/>
                        <a:t>20%</a:t>
                      </a:r>
                    </a:p>
                  </a:txBody>
                  <a:tcPr/>
                </a:tc>
                <a:tc>
                  <a:txBody>
                    <a:bodyPr/>
                    <a:lstStyle/>
                    <a:p>
                      <a:r>
                        <a:rPr lang="en-US"/>
                        <a:t>35%</a:t>
                      </a:r>
                      <a:endParaRPr lang="en-US" dirty="0"/>
                    </a:p>
                  </a:txBody>
                  <a:tcPr/>
                </a:tc>
                <a:extLst>
                  <a:ext uri="{0D108BD9-81ED-4DB2-BD59-A6C34878D82A}">
                    <a16:rowId xmlns:a16="http://schemas.microsoft.com/office/drawing/2014/main" val="40780068"/>
                  </a:ext>
                </a:extLst>
              </a:tr>
            </a:tbl>
          </a:graphicData>
        </a:graphic>
      </p:graphicFrame>
    </p:spTree>
    <p:extLst>
      <p:ext uri="{BB962C8B-B14F-4D97-AF65-F5344CB8AC3E}">
        <p14:creationId xmlns:p14="http://schemas.microsoft.com/office/powerpoint/2010/main" val="1364086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B0AD0-1688-44AB-B7E7-0B02E839D57B}"/>
              </a:ext>
            </a:extLst>
          </p:cNvPr>
          <p:cNvSpPr>
            <a:spLocks noGrp="1"/>
          </p:cNvSpPr>
          <p:nvPr>
            <p:ph type="title"/>
          </p:nvPr>
        </p:nvSpPr>
        <p:spPr/>
        <p:txBody>
          <a:bodyPr/>
          <a:lstStyle/>
          <a:p>
            <a:r>
              <a:rPr lang="en-US" dirty="0"/>
              <a:t>Warm Up and Agenda </a:t>
            </a:r>
          </a:p>
        </p:txBody>
      </p:sp>
      <p:sp>
        <p:nvSpPr>
          <p:cNvPr id="4" name="Content Placeholder 3">
            <a:extLst>
              <a:ext uri="{FF2B5EF4-FFF2-40B4-BE49-F238E27FC236}">
                <a16:creationId xmlns:a16="http://schemas.microsoft.com/office/drawing/2014/main" id="{E85731B0-A6CC-4CD5-BEA8-C9592B62BB12}"/>
              </a:ext>
            </a:extLst>
          </p:cNvPr>
          <p:cNvSpPr>
            <a:spLocks noGrp="1"/>
          </p:cNvSpPr>
          <p:nvPr>
            <p:ph sz="half" idx="1"/>
          </p:nvPr>
        </p:nvSpPr>
        <p:spPr>
          <a:xfrm>
            <a:off x="1131052" y="1876631"/>
            <a:ext cx="4645152" cy="3877370"/>
          </a:xfrm>
        </p:spPr>
        <p:txBody>
          <a:bodyPr numCol="2">
            <a:normAutofit/>
          </a:bodyPr>
          <a:lstStyle/>
          <a:p>
            <a:pPr marL="0" indent="0">
              <a:buNone/>
            </a:pPr>
            <a:r>
              <a:rPr lang="en-US" dirty="0"/>
              <a:t>Label these assets as discrete or continuous : </a:t>
            </a:r>
          </a:p>
          <a:p>
            <a:r>
              <a:rPr lang="en-US" dirty="0"/>
              <a:t>Painting </a:t>
            </a:r>
          </a:p>
          <a:p>
            <a:r>
              <a:rPr lang="en-US" dirty="0"/>
              <a:t>Land</a:t>
            </a:r>
          </a:p>
          <a:p>
            <a:r>
              <a:rPr lang="en-US" dirty="0"/>
              <a:t>Cake </a:t>
            </a:r>
          </a:p>
          <a:p>
            <a:r>
              <a:rPr lang="en-US" dirty="0"/>
              <a:t>Jewelry </a:t>
            </a:r>
          </a:p>
          <a:p>
            <a:r>
              <a:rPr lang="en-US" dirty="0"/>
              <a:t>Pizza </a:t>
            </a:r>
          </a:p>
          <a:p>
            <a:endParaRPr lang="en-US" dirty="0"/>
          </a:p>
          <a:p>
            <a:endParaRPr lang="en-US" dirty="0"/>
          </a:p>
          <a:p>
            <a:endParaRPr lang="en-US" dirty="0"/>
          </a:p>
          <a:p>
            <a:r>
              <a:rPr lang="en-US" dirty="0"/>
              <a:t>Piece of candy </a:t>
            </a:r>
          </a:p>
          <a:p>
            <a:r>
              <a:rPr lang="en-US" dirty="0"/>
              <a:t>House</a:t>
            </a:r>
          </a:p>
          <a:p>
            <a:r>
              <a:rPr lang="en-US" dirty="0"/>
              <a:t>boat</a:t>
            </a:r>
          </a:p>
        </p:txBody>
      </p:sp>
      <p:sp>
        <p:nvSpPr>
          <p:cNvPr id="5" name="Content Placeholder 4">
            <a:extLst>
              <a:ext uri="{FF2B5EF4-FFF2-40B4-BE49-F238E27FC236}">
                <a16:creationId xmlns:a16="http://schemas.microsoft.com/office/drawing/2014/main" id="{E6BC02A8-DBBC-42F3-8B40-154AB9E5274F}"/>
              </a:ext>
            </a:extLst>
          </p:cNvPr>
          <p:cNvSpPr>
            <a:spLocks noGrp="1"/>
          </p:cNvSpPr>
          <p:nvPr>
            <p:ph sz="half" idx="2"/>
          </p:nvPr>
        </p:nvSpPr>
        <p:spPr>
          <a:xfrm>
            <a:off x="6096000" y="2017342"/>
            <a:ext cx="4645152" cy="3877370"/>
          </a:xfrm>
        </p:spPr>
        <p:txBody>
          <a:bodyPr>
            <a:normAutofit/>
          </a:bodyPr>
          <a:lstStyle/>
          <a:p>
            <a:pPr marL="457200" indent="-457200">
              <a:buAutoNum type="arabicPeriod"/>
            </a:pPr>
            <a:r>
              <a:rPr lang="en-US" dirty="0"/>
              <a:t>Turn in your homework </a:t>
            </a:r>
          </a:p>
          <a:p>
            <a:pPr marL="457200" indent="-457200">
              <a:buAutoNum type="arabicPeriod"/>
            </a:pPr>
            <a:r>
              <a:rPr lang="en-US" dirty="0"/>
              <a:t>Work on Warm Up </a:t>
            </a:r>
          </a:p>
          <a:p>
            <a:pPr marL="457200" indent="-457200">
              <a:buAutoNum type="arabicPeriod"/>
            </a:pPr>
            <a:r>
              <a:rPr lang="en-US" dirty="0"/>
              <a:t>Finish Ch. 3 introduction </a:t>
            </a:r>
          </a:p>
          <a:p>
            <a:pPr marL="457200" indent="-457200">
              <a:buAutoNum type="arabicPeriod"/>
            </a:pPr>
            <a:r>
              <a:rPr lang="en-US" dirty="0"/>
              <a:t>Discuss The Divider-Chooser Method (Fair Division Method #1) </a:t>
            </a:r>
          </a:p>
          <a:p>
            <a:pPr marL="457200" indent="-457200">
              <a:buAutoNum type="arabicPeriod"/>
            </a:pPr>
            <a:r>
              <a:rPr lang="en-US" dirty="0"/>
              <a:t>Independent practice/homework </a:t>
            </a:r>
          </a:p>
        </p:txBody>
      </p:sp>
    </p:spTree>
    <p:extLst>
      <p:ext uri="{BB962C8B-B14F-4D97-AF65-F5344CB8AC3E}">
        <p14:creationId xmlns:p14="http://schemas.microsoft.com/office/powerpoint/2010/main" val="3610078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91C7B8F-0B4A-4233-829F-688A8C6744ED}"/>
              </a:ext>
            </a:extLst>
          </p:cNvPr>
          <p:cNvSpPr>
            <a:spLocks noGrp="1"/>
          </p:cNvSpPr>
          <p:nvPr>
            <p:ph type="title"/>
          </p:nvPr>
        </p:nvSpPr>
        <p:spPr>
          <a:xfrm>
            <a:off x="1130270" y="953324"/>
            <a:ext cx="9603275" cy="438331"/>
          </a:xfrm>
        </p:spPr>
        <p:txBody>
          <a:bodyPr>
            <a:normAutofit fontScale="90000"/>
          </a:bodyPr>
          <a:lstStyle/>
          <a:p>
            <a:r>
              <a:rPr lang="en-US" dirty="0"/>
              <a:t>Ch. 3 Assumptions…</a:t>
            </a:r>
          </a:p>
        </p:txBody>
      </p:sp>
      <p:sp>
        <p:nvSpPr>
          <p:cNvPr id="6" name="Content Placeholder 5">
            <a:extLst>
              <a:ext uri="{FF2B5EF4-FFF2-40B4-BE49-F238E27FC236}">
                <a16:creationId xmlns:a16="http://schemas.microsoft.com/office/drawing/2014/main" id="{ED3FA978-A4C3-442A-8CCF-5A0E04A9C6EE}"/>
              </a:ext>
            </a:extLst>
          </p:cNvPr>
          <p:cNvSpPr>
            <a:spLocks noGrp="1"/>
          </p:cNvSpPr>
          <p:nvPr>
            <p:ph idx="1"/>
          </p:nvPr>
        </p:nvSpPr>
        <p:spPr>
          <a:xfrm>
            <a:off x="1130270" y="1510748"/>
            <a:ext cx="9603275" cy="4393928"/>
          </a:xfrm>
        </p:spPr>
        <p:txBody>
          <a:bodyPr>
            <a:normAutofit fontScale="92500" lnSpcReduction="20000"/>
          </a:bodyPr>
          <a:lstStyle/>
          <a:p>
            <a:pPr marL="457200" indent="-457200">
              <a:buAutoNum type="arabicPeriod"/>
            </a:pPr>
            <a:r>
              <a:rPr lang="en-US" dirty="0"/>
              <a:t>Rationality </a:t>
            </a:r>
          </a:p>
          <a:p>
            <a:pPr marL="457200" lvl="1" indent="0">
              <a:buNone/>
            </a:pPr>
            <a:r>
              <a:rPr lang="en-US" dirty="0"/>
              <a:t>Each of the players is a _____________, rational entity seeking to maximize his/her share of the assets. </a:t>
            </a:r>
          </a:p>
          <a:p>
            <a:pPr marL="457200" indent="-457200">
              <a:buAutoNum type="arabicPeriod"/>
            </a:pPr>
            <a:r>
              <a:rPr lang="en-US" dirty="0"/>
              <a:t>Cooperation </a:t>
            </a:r>
          </a:p>
          <a:p>
            <a:pPr marL="457200" lvl="1" indent="0">
              <a:buNone/>
            </a:pPr>
            <a:r>
              <a:rPr lang="en-US" dirty="0"/>
              <a:t>The players are _____________ participants and accept the rules of the game as binding. After a finite number of moves, the game _______________ with a division of the assets. </a:t>
            </a:r>
          </a:p>
          <a:p>
            <a:pPr marL="457200" indent="-457200">
              <a:buAutoNum type="arabicPeriod"/>
            </a:pPr>
            <a:r>
              <a:rPr lang="en-US" dirty="0"/>
              <a:t>Privacy </a:t>
            </a:r>
          </a:p>
          <a:p>
            <a:pPr marL="457200" lvl="1" indent="0">
              <a:buNone/>
            </a:pPr>
            <a:r>
              <a:rPr lang="en-US" dirty="0"/>
              <a:t>Players have _________ useful information on the other players’ value systems and thus what kind of moves they are going to make in the game (not exactly 100% realistic—think siblings, friends) </a:t>
            </a:r>
          </a:p>
          <a:p>
            <a:pPr marL="457200" indent="-457200">
              <a:buAutoNum type="arabicPeriod"/>
            </a:pPr>
            <a:r>
              <a:rPr lang="en-US" dirty="0"/>
              <a:t>Symmetry </a:t>
            </a:r>
          </a:p>
          <a:p>
            <a:pPr marL="457200" lvl="1" indent="0">
              <a:buNone/>
            </a:pPr>
            <a:r>
              <a:rPr lang="en-US" dirty="0"/>
              <a:t>Players have ________________ rights in sharing the assets. </a:t>
            </a:r>
          </a:p>
        </p:txBody>
      </p:sp>
    </p:spTree>
    <p:extLst>
      <p:ext uri="{BB962C8B-B14F-4D97-AF65-F5344CB8AC3E}">
        <p14:creationId xmlns:p14="http://schemas.microsoft.com/office/powerpoint/2010/main" val="4091383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61BAF-C8D2-47E9-81A0-4F6418883807}"/>
              </a:ext>
            </a:extLst>
          </p:cNvPr>
          <p:cNvSpPr>
            <a:spLocks noGrp="1"/>
          </p:cNvSpPr>
          <p:nvPr>
            <p:ph type="title"/>
          </p:nvPr>
        </p:nvSpPr>
        <p:spPr/>
        <p:txBody>
          <a:bodyPr/>
          <a:lstStyle/>
          <a:p>
            <a:r>
              <a:rPr lang="en-US" dirty="0"/>
              <a:t>Example 1 </a:t>
            </a:r>
          </a:p>
        </p:txBody>
      </p:sp>
      <p:sp>
        <p:nvSpPr>
          <p:cNvPr id="3" name="Content Placeholder 2">
            <a:extLst>
              <a:ext uri="{FF2B5EF4-FFF2-40B4-BE49-F238E27FC236}">
                <a16:creationId xmlns:a16="http://schemas.microsoft.com/office/drawing/2014/main" id="{C2156D7C-258F-4EFD-8FFC-B110034B9DDE}"/>
              </a:ext>
            </a:extLst>
          </p:cNvPr>
          <p:cNvSpPr>
            <a:spLocks noGrp="1"/>
          </p:cNvSpPr>
          <p:nvPr>
            <p:ph sz="half" idx="1"/>
          </p:nvPr>
        </p:nvSpPr>
        <p:spPr>
          <a:xfrm>
            <a:off x="1129166" y="1510748"/>
            <a:ext cx="4645152" cy="4389215"/>
          </a:xfrm>
        </p:spPr>
        <p:txBody>
          <a:bodyPr>
            <a:normAutofit/>
          </a:bodyPr>
          <a:lstStyle/>
          <a:p>
            <a:pPr marL="0" indent="0">
              <a:buNone/>
            </a:pPr>
            <a:r>
              <a:rPr lang="en-US" dirty="0"/>
              <a:t>Mrs. Leahy buys a half chocolate, half vanilla cake for $20. She values chocolate 3 times as much as she does vanilla. </a:t>
            </a:r>
          </a:p>
          <a:p>
            <a:pPr marL="0" indent="0">
              <a:buNone/>
            </a:pPr>
            <a:endParaRPr lang="en-US" dirty="0"/>
          </a:p>
          <a:p>
            <a:pPr marL="0" indent="0">
              <a:buNone/>
            </a:pPr>
            <a:r>
              <a:rPr lang="en-US" dirty="0"/>
              <a:t>How much is the chocolate half worth to her? How much is the vanilla half worth to her? </a:t>
            </a:r>
          </a:p>
          <a:p>
            <a:pPr marL="0" indent="0">
              <a:buNone/>
            </a:pPr>
            <a:endParaRPr lang="en-US" dirty="0"/>
          </a:p>
        </p:txBody>
      </p:sp>
      <p:sp>
        <p:nvSpPr>
          <p:cNvPr id="4" name="Content Placeholder 3">
            <a:extLst>
              <a:ext uri="{FF2B5EF4-FFF2-40B4-BE49-F238E27FC236}">
                <a16:creationId xmlns:a16="http://schemas.microsoft.com/office/drawing/2014/main" id="{67A76AA0-7665-45BB-B750-BBAC37E9C404}"/>
              </a:ext>
            </a:extLst>
          </p:cNvPr>
          <p:cNvSpPr>
            <a:spLocks noGrp="1"/>
          </p:cNvSpPr>
          <p:nvPr>
            <p:ph sz="half" idx="2"/>
          </p:nvPr>
        </p:nvSpPr>
        <p:spPr>
          <a:xfrm>
            <a:off x="6095606" y="958037"/>
            <a:ext cx="4645152" cy="4500826"/>
          </a:xfrm>
        </p:spPr>
        <p:txBody>
          <a:bodyPr>
            <a:normAutofit/>
          </a:bodyPr>
          <a:lstStyle/>
          <a:p>
            <a:pPr marL="0" indent="0">
              <a:buNone/>
            </a:pPr>
            <a:r>
              <a:rPr lang="en-US" dirty="0"/>
              <a:t>How much would this slice of cake be worth to her? </a:t>
            </a:r>
          </a:p>
          <a:p>
            <a:pPr marL="0" indent="0">
              <a:buNone/>
            </a:pPr>
            <a:endParaRPr lang="en-US" dirty="0"/>
          </a:p>
          <a:p>
            <a:pPr marL="0" indent="0">
              <a:buNone/>
            </a:pPr>
            <a:endParaRPr lang="en-US" dirty="0"/>
          </a:p>
        </p:txBody>
      </p:sp>
      <p:pic>
        <p:nvPicPr>
          <p:cNvPr id="5" name="Picture 4">
            <a:extLst>
              <a:ext uri="{FF2B5EF4-FFF2-40B4-BE49-F238E27FC236}">
                <a16:creationId xmlns:a16="http://schemas.microsoft.com/office/drawing/2014/main" id="{5F524CBE-B0B0-48DA-A9A4-1C491F237886}"/>
              </a:ext>
            </a:extLst>
          </p:cNvPr>
          <p:cNvPicPr>
            <a:picLocks noChangeAspect="1"/>
          </p:cNvPicPr>
          <p:nvPr/>
        </p:nvPicPr>
        <p:blipFill>
          <a:blip r:embed="rId2"/>
          <a:stretch>
            <a:fillRect/>
          </a:stretch>
        </p:blipFill>
        <p:spPr>
          <a:xfrm>
            <a:off x="7203744" y="2017342"/>
            <a:ext cx="2428875" cy="819150"/>
          </a:xfrm>
          <a:prstGeom prst="rect">
            <a:avLst/>
          </a:prstGeom>
        </p:spPr>
      </p:pic>
    </p:spTree>
    <p:extLst>
      <p:ext uri="{BB962C8B-B14F-4D97-AF65-F5344CB8AC3E}">
        <p14:creationId xmlns:p14="http://schemas.microsoft.com/office/powerpoint/2010/main" val="690965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46782-AB3E-43B9-AFED-BDB0F79BC658}"/>
              </a:ext>
            </a:extLst>
          </p:cNvPr>
          <p:cNvSpPr>
            <a:spLocks noGrp="1"/>
          </p:cNvSpPr>
          <p:nvPr>
            <p:ph type="title"/>
          </p:nvPr>
        </p:nvSpPr>
        <p:spPr/>
        <p:txBody>
          <a:bodyPr/>
          <a:lstStyle/>
          <a:p>
            <a:r>
              <a:rPr lang="en-US" dirty="0"/>
              <a:t>Example 2 </a:t>
            </a:r>
          </a:p>
        </p:txBody>
      </p:sp>
      <p:sp>
        <p:nvSpPr>
          <p:cNvPr id="3" name="Content Placeholder 2">
            <a:extLst>
              <a:ext uri="{FF2B5EF4-FFF2-40B4-BE49-F238E27FC236}">
                <a16:creationId xmlns:a16="http://schemas.microsoft.com/office/drawing/2014/main" id="{A491A8FD-E05D-4690-BF6A-12733278FA0F}"/>
              </a:ext>
            </a:extLst>
          </p:cNvPr>
          <p:cNvSpPr>
            <a:spLocks noGrp="1"/>
          </p:cNvSpPr>
          <p:nvPr>
            <p:ph sz="half" idx="1"/>
          </p:nvPr>
        </p:nvSpPr>
        <p:spPr>
          <a:xfrm>
            <a:off x="1129166" y="1577009"/>
            <a:ext cx="4645152" cy="4322954"/>
          </a:xfrm>
        </p:spPr>
        <p:txBody>
          <a:bodyPr/>
          <a:lstStyle/>
          <a:p>
            <a:pPr marL="0" indent="0">
              <a:buNone/>
            </a:pPr>
            <a:r>
              <a:rPr lang="en-US" dirty="0"/>
              <a:t>Mr. Record buys a cake that is 1/3 of each vanilla, chocolate, and strawberry. He values vanilla twice as much as chocolate and strawberry twice as much as vanilla. If the whole cake costs $14, how much is each individual flavor worth? </a:t>
            </a:r>
          </a:p>
        </p:txBody>
      </p:sp>
      <p:sp>
        <p:nvSpPr>
          <p:cNvPr id="4" name="Content Placeholder 3">
            <a:extLst>
              <a:ext uri="{FF2B5EF4-FFF2-40B4-BE49-F238E27FC236}">
                <a16:creationId xmlns:a16="http://schemas.microsoft.com/office/drawing/2014/main" id="{7F853B60-AA3E-4770-9E7E-514F680FCAFA}"/>
              </a:ext>
            </a:extLst>
          </p:cNvPr>
          <p:cNvSpPr>
            <a:spLocks noGrp="1"/>
          </p:cNvSpPr>
          <p:nvPr>
            <p:ph sz="half" idx="2"/>
          </p:nvPr>
        </p:nvSpPr>
        <p:spPr>
          <a:xfrm>
            <a:off x="6095606" y="958037"/>
            <a:ext cx="4645152" cy="4500826"/>
          </a:xfrm>
        </p:spPr>
        <p:txBody>
          <a:bodyPr/>
          <a:lstStyle/>
          <a:p>
            <a:pPr marL="0" indent="0">
              <a:buNone/>
            </a:pPr>
            <a:r>
              <a:rPr lang="en-US" dirty="0"/>
              <a:t>How much would this slice of cake be worth to him? </a:t>
            </a:r>
          </a:p>
        </p:txBody>
      </p:sp>
      <p:pic>
        <p:nvPicPr>
          <p:cNvPr id="5" name="Picture 4">
            <a:extLst>
              <a:ext uri="{FF2B5EF4-FFF2-40B4-BE49-F238E27FC236}">
                <a16:creationId xmlns:a16="http://schemas.microsoft.com/office/drawing/2014/main" id="{CE270E03-DD10-45AA-8A00-42B50261B07B}"/>
              </a:ext>
            </a:extLst>
          </p:cNvPr>
          <p:cNvPicPr>
            <a:picLocks noChangeAspect="1"/>
          </p:cNvPicPr>
          <p:nvPr/>
        </p:nvPicPr>
        <p:blipFill>
          <a:blip r:embed="rId2"/>
          <a:stretch>
            <a:fillRect/>
          </a:stretch>
        </p:blipFill>
        <p:spPr>
          <a:xfrm>
            <a:off x="7013244" y="1822175"/>
            <a:ext cx="2809875" cy="1066800"/>
          </a:xfrm>
          <a:prstGeom prst="rect">
            <a:avLst/>
          </a:prstGeom>
        </p:spPr>
      </p:pic>
    </p:spTree>
    <p:extLst>
      <p:ext uri="{BB962C8B-B14F-4D97-AF65-F5344CB8AC3E}">
        <p14:creationId xmlns:p14="http://schemas.microsoft.com/office/powerpoint/2010/main" val="4205790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5E8E2-E9DB-4D21-AFB7-7EFE97E3F97F}"/>
              </a:ext>
            </a:extLst>
          </p:cNvPr>
          <p:cNvSpPr>
            <a:spLocks noGrp="1"/>
          </p:cNvSpPr>
          <p:nvPr>
            <p:ph type="title"/>
          </p:nvPr>
        </p:nvSpPr>
        <p:spPr>
          <a:xfrm>
            <a:off x="1130270" y="953324"/>
            <a:ext cx="9603275" cy="610433"/>
          </a:xfrm>
        </p:spPr>
        <p:txBody>
          <a:bodyPr/>
          <a:lstStyle/>
          <a:p>
            <a:r>
              <a:rPr lang="en-US" dirty="0"/>
              <a:t>The Divider-Chooser Method </a:t>
            </a:r>
          </a:p>
        </p:txBody>
      </p:sp>
      <p:sp>
        <p:nvSpPr>
          <p:cNvPr id="3" name="Content Placeholder 2">
            <a:extLst>
              <a:ext uri="{FF2B5EF4-FFF2-40B4-BE49-F238E27FC236}">
                <a16:creationId xmlns:a16="http://schemas.microsoft.com/office/drawing/2014/main" id="{0B87F212-1114-41B8-8918-F556A256A86E}"/>
              </a:ext>
            </a:extLst>
          </p:cNvPr>
          <p:cNvSpPr>
            <a:spLocks noGrp="1"/>
          </p:cNvSpPr>
          <p:nvPr>
            <p:ph idx="1"/>
          </p:nvPr>
        </p:nvSpPr>
        <p:spPr/>
        <p:txBody>
          <a:bodyPr/>
          <a:lstStyle/>
          <a:p>
            <a:pPr marL="0" indent="0">
              <a:buNone/>
            </a:pPr>
            <a:r>
              <a:rPr lang="en-US" dirty="0"/>
              <a:t>When _________ players are dividing a continuous asset, the standard method used is the divider-chooser method. </a:t>
            </a:r>
          </a:p>
          <a:p>
            <a:pPr marL="0" indent="0">
              <a:buNone/>
            </a:pPr>
            <a:r>
              <a:rPr lang="en-US" dirty="0"/>
              <a:t>Also known as “you cut, I choose” </a:t>
            </a:r>
          </a:p>
          <a:p>
            <a:pPr marL="0" indent="0">
              <a:buNone/>
            </a:pPr>
            <a:r>
              <a:rPr lang="en-US" dirty="0"/>
              <a:t>Steps: </a:t>
            </a:r>
          </a:p>
          <a:p>
            <a:pPr marL="457200" indent="-457200">
              <a:buAutoNum type="arabicPeriod"/>
            </a:pPr>
            <a:r>
              <a:rPr lang="en-US" dirty="0"/>
              <a:t>Player 1, called the ___________, divides </a:t>
            </a:r>
            <a:r>
              <a:rPr lang="en-US" i="1" dirty="0"/>
              <a:t>S</a:t>
            </a:r>
            <a:r>
              <a:rPr lang="en-US" dirty="0"/>
              <a:t> into two shares</a:t>
            </a:r>
          </a:p>
          <a:p>
            <a:pPr marL="457200" indent="-457200">
              <a:buAutoNum type="arabicPeriod"/>
            </a:pPr>
            <a:r>
              <a:rPr lang="en-US" dirty="0"/>
              <a:t>Player 2, called the ___________, picks the share he/she wants, leaving the other share to the divider. </a:t>
            </a:r>
          </a:p>
        </p:txBody>
      </p:sp>
    </p:spTree>
    <p:extLst>
      <p:ext uri="{BB962C8B-B14F-4D97-AF65-F5344CB8AC3E}">
        <p14:creationId xmlns:p14="http://schemas.microsoft.com/office/powerpoint/2010/main" val="1438839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655DF-90FD-4163-93AF-54C3F46CD8B1}"/>
              </a:ext>
            </a:extLst>
          </p:cNvPr>
          <p:cNvSpPr>
            <a:spLocks noGrp="1"/>
          </p:cNvSpPr>
          <p:nvPr>
            <p:ph type="title"/>
          </p:nvPr>
        </p:nvSpPr>
        <p:spPr>
          <a:xfrm>
            <a:off x="1129166" y="838768"/>
            <a:ext cx="9605635" cy="579215"/>
          </a:xfrm>
        </p:spPr>
        <p:txBody>
          <a:bodyPr/>
          <a:lstStyle/>
          <a:p>
            <a:r>
              <a:rPr lang="en-US" dirty="0"/>
              <a:t>Ex. 1 (pg. 73) </a:t>
            </a:r>
          </a:p>
        </p:txBody>
      </p:sp>
      <p:sp>
        <p:nvSpPr>
          <p:cNvPr id="3" name="Content Placeholder 2">
            <a:extLst>
              <a:ext uri="{FF2B5EF4-FFF2-40B4-BE49-F238E27FC236}">
                <a16:creationId xmlns:a16="http://schemas.microsoft.com/office/drawing/2014/main" id="{F5F4B335-F3EC-4124-BB56-2AC737FE6447}"/>
              </a:ext>
            </a:extLst>
          </p:cNvPr>
          <p:cNvSpPr>
            <a:spLocks noGrp="1"/>
          </p:cNvSpPr>
          <p:nvPr>
            <p:ph sz="half" idx="1"/>
          </p:nvPr>
        </p:nvSpPr>
        <p:spPr>
          <a:xfrm>
            <a:off x="1129166" y="1417983"/>
            <a:ext cx="4645152" cy="4481980"/>
          </a:xfrm>
        </p:spPr>
        <p:txBody>
          <a:bodyPr>
            <a:noAutofit/>
          </a:bodyPr>
          <a:lstStyle/>
          <a:p>
            <a:r>
              <a:rPr lang="en-US" sz="1500" dirty="0"/>
              <a:t>On their first date, Damian and Cleo go to the county fair. They buy jointly a raffle ticket, and as luck would have it, they win a half chocolate-half strawberry cheesecake. </a:t>
            </a:r>
          </a:p>
          <a:p>
            <a:r>
              <a:rPr lang="en-US" sz="1500" dirty="0"/>
              <a:t>Damian likes chocolate and strawberry equally well, so in his eyes the chocolate and strawberry halves are equal in value. On the other hand, Cleo hates chocolate (she is allergic) and so in her eyes, the value of the cake is 0% for the chocolate half, 100% for the strawberry part. Once again, to ensure a fair division, we will assume that neither of them knows anything about the other’s likes and dislikes (this is a first date after all…) </a:t>
            </a:r>
          </a:p>
          <a:p>
            <a:r>
              <a:rPr lang="en-US" sz="1500" dirty="0"/>
              <a:t>Let’s use divider-chooser method to see how they might divide this cake…</a:t>
            </a:r>
          </a:p>
        </p:txBody>
      </p:sp>
      <p:sp>
        <p:nvSpPr>
          <p:cNvPr id="12" name="Content Placeholder 11">
            <a:extLst>
              <a:ext uri="{FF2B5EF4-FFF2-40B4-BE49-F238E27FC236}">
                <a16:creationId xmlns:a16="http://schemas.microsoft.com/office/drawing/2014/main" id="{629887FF-D6A4-4D21-BECE-FB3E602B8150}"/>
              </a:ext>
            </a:extLst>
          </p:cNvPr>
          <p:cNvSpPr>
            <a:spLocks noGrp="1"/>
          </p:cNvSpPr>
          <p:nvPr>
            <p:ph sz="half" idx="2"/>
          </p:nvPr>
        </p:nvSpPr>
        <p:spPr>
          <a:xfrm>
            <a:off x="6095606" y="838768"/>
            <a:ext cx="4645152" cy="5061193"/>
          </a:xfrm>
        </p:spPr>
        <p:txBody>
          <a:bodyPr>
            <a:normAutofit lnSpcReduction="10000"/>
          </a:bodyPr>
          <a:lstStyle/>
          <a:p>
            <a:r>
              <a:rPr lang="en-US" sz="1600" dirty="0"/>
              <a:t>Step 1: Draw the cake with the two different values for Damian and Cleo </a:t>
            </a:r>
          </a:p>
          <a:p>
            <a:endParaRPr lang="en-US" sz="1600" dirty="0"/>
          </a:p>
          <a:p>
            <a:endParaRPr lang="en-US" sz="1600" dirty="0"/>
          </a:p>
          <a:p>
            <a:endParaRPr lang="en-US" sz="1600" dirty="0"/>
          </a:p>
          <a:p>
            <a:endParaRPr lang="en-US" sz="1600" dirty="0"/>
          </a:p>
          <a:p>
            <a:r>
              <a:rPr lang="en-US" sz="1600" dirty="0"/>
              <a:t>Step 2: Damian divides the cake </a:t>
            </a:r>
          </a:p>
          <a:p>
            <a:r>
              <a:rPr lang="en-US" sz="1600" dirty="0"/>
              <a:t>Step 3: Determine if it is fair by examining if each person received their fair share or more. </a:t>
            </a:r>
          </a:p>
          <a:p>
            <a:pPr marL="0" indent="0">
              <a:buNone/>
            </a:pPr>
            <a:endParaRPr lang="en-US" sz="1600" dirty="0"/>
          </a:p>
          <a:p>
            <a:pPr marL="0" indent="0">
              <a:buNone/>
            </a:pPr>
            <a:endParaRPr lang="en-US" sz="1600" dirty="0"/>
          </a:p>
          <a:p>
            <a:pPr marL="0" indent="0">
              <a:buNone/>
            </a:pPr>
            <a:r>
              <a:rPr lang="en-US" sz="1600" dirty="0"/>
              <a:t>Do you think that it’s better to be the divider or the chooser? </a:t>
            </a:r>
          </a:p>
        </p:txBody>
      </p:sp>
    </p:spTree>
    <p:extLst>
      <p:ext uri="{BB962C8B-B14F-4D97-AF65-F5344CB8AC3E}">
        <p14:creationId xmlns:p14="http://schemas.microsoft.com/office/powerpoint/2010/main" val="2355295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4F31B-914F-48CF-8B79-AF78EBE9CF06}"/>
              </a:ext>
            </a:extLst>
          </p:cNvPr>
          <p:cNvSpPr>
            <a:spLocks noGrp="1"/>
          </p:cNvSpPr>
          <p:nvPr>
            <p:ph type="title"/>
          </p:nvPr>
        </p:nvSpPr>
        <p:spPr/>
        <p:txBody>
          <a:bodyPr/>
          <a:lstStyle/>
          <a:p>
            <a:r>
              <a:rPr lang="en-US" dirty="0"/>
              <a:t>Warm Up and Agenda </a:t>
            </a:r>
          </a:p>
        </p:txBody>
      </p:sp>
      <p:sp>
        <p:nvSpPr>
          <p:cNvPr id="3" name="Content Placeholder 2">
            <a:extLst>
              <a:ext uri="{FF2B5EF4-FFF2-40B4-BE49-F238E27FC236}">
                <a16:creationId xmlns:a16="http://schemas.microsoft.com/office/drawing/2014/main" id="{062FD2CE-DC70-476C-9A81-98289CF595F7}"/>
              </a:ext>
            </a:extLst>
          </p:cNvPr>
          <p:cNvSpPr>
            <a:spLocks noGrp="1"/>
          </p:cNvSpPr>
          <p:nvPr>
            <p:ph sz="half" idx="1"/>
          </p:nvPr>
        </p:nvSpPr>
        <p:spPr>
          <a:xfrm>
            <a:off x="1129166" y="2171769"/>
            <a:ext cx="4645152" cy="3950734"/>
          </a:xfrm>
        </p:spPr>
        <p:txBody>
          <a:bodyPr>
            <a:normAutofit/>
          </a:bodyPr>
          <a:lstStyle/>
          <a:p>
            <a:pPr marL="457200" indent="-457200">
              <a:buAutoNum type="arabicPeriod"/>
            </a:pPr>
            <a:r>
              <a:rPr lang="en-US" dirty="0"/>
              <a:t>Turn in homework to the tray </a:t>
            </a:r>
          </a:p>
          <a:p>
            <a:pPr marL="457200" indent="-457200">
              <a:buAutoNum type="arabicPeriod"/>
            </a:pPr>
            <a:r>
              <a:rPr lang="en-US" dirty="0"/>
              <a:t>Complete and discuss warm up </a:t>
            </a:r>
          </a:p>
          <a:p>
            <a:pPr marL="457200" indent="-457200">
              <a:buAutoNum type="arabicPeriod"/>
            </a:pPr>
            <a:r>
              <a:rPr lang="en-US" dirty="0"/>
              <a:t>Lone Divider Method Notes </a:t>
            </a:r>
          </a:p>
          <a:p>
            <a:pPr marL="457200" indent="-457200">
              <a:buAutoNum type="arabicPeriod"/>
            </a:pPr>
            <a:r>
              <a:rPr lang="en-US" dirty="0"/>
              <a:t>Independent Practice/Homework </a:t>
            </a:r>
          </a:p>
          <a:p>
            <a:pPr marL="0" indent="0">
              <a:buNone/>
            </a:pPr>
            <a:endParaRPr lang="en-US" dirty="0"/>
          </a:p>
        </p:txBody>
      </p:sp>
      <p:sp>
        <p:nvSpPr>
          <p:cNvPr id="4" name="Content Placeholder 3">
            <a:extLst>
              <a:ext uri="{FF2B5EF4-FFF2-40B4-BE49-F238E27FC236}">
                <a16:creationId xmlns:a16="http://schemas.microsoft.com/office/drawing/2014/main" id="{F030596D-8D2A-44D4-B8F6-7015FCEF2244}"/>
              </a:ext>
            </a:extLst>
          </p:cNvPr>
          <p:cNvSpPr>
            <a:spLocks noGrp="1"/>
          </p:cNvSpPr>
          <p:nvPr>
            <p:ph sz="half" idx="2"/>
          </p:nvPr>
        </p:nvSpPr>
        <p:spPr>
          <a:xfrm>
            <a:off x="6095606" y="958037"/>
            <a:ext cx="4645152" cy="5164466"/>
          </a:xfrm>
        </p:spPr>
        <p:txBody>
          <a:bodyPr>
            <a:normAutofit/>
          </a:bodyPr>
          <a:lstStyle/>
          <a:p>
            <a:pPr marL="0" indent="0">
              <a:buNone/>
            </a:pPr>
            <a:r>
              <a:rPr lang="en-US" sz="1600" dirty="0"/>
              <a:t>Carol buys a cake that is 1/4</a:t>
            </a:r>
            <a:r>
              <a:rPr lang="en-US" sz="1600" baseline="30000" dirty="0"/>
              <a:t>th</a:t>
            </a:r>
            <a:r>
              <a:rPr lang="en-US" sz="1600" dirty="0"/>
              <a:t> each of Vanilla, Chocolate, Peach, and Strawberry. She values chocolate twice as much as peach, vanilla three times as much as chocolate, and strawberry half as much as vanilla. The whole cake cost $36</a:t>
            </a:r>
            <a:r>
              <a:rPr lang="en-US" dirty="0"/>
              <a:t>. </a:t>
            </a:r>
          </a:p>
          <a:p>
            <a:pPr marL="457200" indent="-457200">
              <a:buAutoNum type="arabicPeriod"/>
            </a:pPr>
            <a:r>
              <a:rPr lang="en-US" sz="1600" dirty="0"/>
              <a:t>How much is each flavor worth to her?</a:t>
            </a:r>
          </a:p>
          <a:p>
            <a:pPr marL="457200" indent="-457200">
              <a:buAutoNum type="arabicPeriod"/>
            </a:pPr>
            <a:endParaRPr lang="en-US" sz="1600" dirty="0"/>
          </a:p>
          <a:p>
            <a:pPr marL="457200" indent="-457200">
              <a:buAutoNum type="arabicPeriod"/>
            </a:pPr>
            <a:endParaRPr lang="en-US" sz="1600" dirty="0"/>
          </a:p>
          <a:p>
            <a:pPr marL="457200" indent="-457200">
              <a:buAutoNum type="arabicPeriod"/>
            </a:pPr>
            <a:r>
              <a:rPr lang="en-US" sz="1600" dirty="0"/>
              <a:t>How much would a slice of cake be worth that is 20% peach and 10% strawberry? </a:t>
            </a:r>
          </a:p>
          <a:p>
            <a:pPr marL="0" indent="0">
              <a:buNone/>
            </a:pPr>
            <a:endParaRPr lang="en-US" dirty="0"/>
          </a:p>
        </p:txBody>
      </p:sp>
    </p:spTree>
    <p:extLst>
      <p:ext uri="{BB962C8B-B14F-4D97-AF65-F5344CB8AC3E}">
        <p14:creationId xmlns:p14="http://schemas.microsoft.com/office/powerpoint/2010/main" val="1389969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75F9048-B9F3-43B4-B9D1-4D60FBEAB801}"/>
              </a:ext>
            </a:extLst>
          </p:cNvPr>
          <p:cNvSpPr>
            <a:spLocks noGrp="1"/>
          </p:cNvSpPr>
          <p:nvPr>
            <p:ph type="title"/>
          </p:nvPr>
        </p:nvSpPr>
        <p:spPr/>
        <p:txBody>
          <a:bodyPr>
            <a:normAutofit/>
          </a:bodyPr>
          <a:lstStyle/>
          <a:p>
            <a:r>
              <a:rPr lang="en-US" dirty="0"/>
              <a:t>Lone-Divider Method </a:t>
            </a:r>
          </a:p>
        </p:txBody>
      </p:sp>
      <p:sp>
        <p:nvSpPr>
          <p:cNvPr id="6" name="Content Placeholder 5">
            <a:extLst>
              <a:ext uri="{FF2B5EF4-FFF2-40B4-BE49-F238E27FC236}">
                <a16:creationId xmlns:a16="http://schemas.microsoft.com/office/drawing/2014/main" id="{503C30D7-8768-44CC-8404-7EFE4945C5FC}"/>
              </a:ext>
            </a:extLst>
          </p:cNvPr>
          <p:cNvSpPr>
            <a:spLocks noGrp="1"/>
          </p:cNvSpPr>
          <p:nvPr>
            <p:ph sz="half" idx="1"/>
          </p:nvPr>
        </p:nvSpPr>
        <p:spPr>
          <a:xfrm>
            <a:off x="1129166" y="2165621"/>
            <a:ext cx="4645152" cy="2459388"/>
          </a:xfrm>
        </p:spPr>
        <p:txBody>
          <a:bodyPr>
            <a:normAutofit fontScale="77500" lnSpcReduction="20000"/>
          </a:bodyPr>
          <a:lstStyle/>
          <a:p>
            <a:pPr marL="0" indent="0">
              <a:buNone/>
            </a:pPr>
            <a:r>
              <a:rPr lang="en-US" sz="2300" dirty="0"/>
              <a:t>Started in 1943 – Hugo Steinhaus came up with a clever way to extend the idea of Divider-Chooser to three players, one of whom plays the role of divider and the other two  who play the role of choosers. This method was then generalized to any number of players </a:t>
            </a:r>
            <a:r>
              <a:rPr lang="en-US" sz="2300" i="1" dirty="0"/>
              <a:t>N</a:t>
            </a:r>
            <a:r>
              <a:rPr lang="en-US" sz="2300" dirty="0"/>
              <a:t> (one divider and </a:t>
            </a:r>
            <a:r>
              <a:rPr lang="en-US" sz="2300" i="1" dirty="0"/>
              <a:t>N</a:t>
            </a:r>
            <a:r>
              <a:rPr lang="en-US" sz="2300" dirty="0"/>
              <a:t> – 1 choosers). </a:t>
            </a:r>
          </a:p>
          <a:p>
            <a:pPr marL="0" indent="0">
              <a:buNone/>
            </a:pPr>
            <a:endParaRPr lang="en-US" sz="1400" dirty="0"/>
          </a:p>
          <a:p>
            <a:pPr marL="0" indent="0">
              <a:buNone/>
            </a:pPr>
            <a:endParaRPr lang="en-US" sz="1400" dirty="0"/>
          </a:p>
        </p:txBody>
      </p:sp>
      <p:sp>
        <p:nvSpPr>
          <p:cNvPr id="7" name="Content Placeholder 6">
            <a:extLst>
              <a:ext uri="{FF2B5EF4-FFF2-40B4-BE49-F238E27FC236}">
                <a16:creationId xmlns:a16="http://schemas.microsoft.com/office/drawing/2014/main" id="{61F12571-1B11-41DA-AD5A-DE4D13745D0E}"/>
              </a:ext>
            </a:extLst>
          </p:cNvPr>
          <p:cNvSpPr>
            <a:spLocks noGrp="1"/>
          </p:cNvSpPr>
          <p:nvPr>
            <p:ph sz="half" idx="2"/>
          </p:nvPr>
        </p:nvSpPr>
        <p:spPr>
          <a:xfrm>
            <a:off x="6095606" y="958037"/>
            <a:ext cx="4645152" cy="5535528"/>
          </a:xfrm>
        </p:spPr>
        <p:txBody>
          <a:bodyPr>
            <a:normAutofit fontScale="77500" lnSpcReduction="20000"/>
          </a:bodyPr>
          <a:lstStyle/>
          <a:p>
            <a:pPr marL="0" indent="0">
              <a:buNone/>
            </a:pPr>
            <a:r>
              <a:rPr lang="en-US" dirty="0"/>
              <a:t>Let’s start with 3 players…</a:t>
            </a:r>
          </a:p>
          <a:p>
            <a:pPr>
              <a:buFont typeface="Courier New" panose="02070309020205020404" pitchFamily="49" charset="0"/>
              <a:buChar char="o"/>
            </a:pPr>
            <a:r>
              <a:rPr lang="en-US" dirty="0"/>
              <a:t>Step 0: Preliminaries </a:t>
            </a:r>
          </a:p>
          <a:p>
            <a:pPr lvl="1">
              <a:buFont typeface="Courier New" panose="02070309020205020404" pitchFamily="49" charset="0"/>
              <a:buChar char="o"/>
            </a:pPr>
            <a:r>
              <a:rPr lang="en-US" dirty="0"/>
              <a:t>Decide who will be the divider (D) and who will be the choosers (C1 and C2)</a:t>
            </a:r>
          </a:p>
          <a:p>
            <a:pPr>
              <a:buFont typeface="Courier New" panose="02070309020205020404" pitchFamily="49" charset="0"/>
              <a:buChar char="o"/>
            </a:pPr>
            <a:r>
              <a:rPr lang="en-US" dirty="0"/>
              <a:t>Step 1: Division</a:t>
            </a:r>
          </a:p>
          <a:p>
            <a:pPr lvl="1">
              <a:buFont typeface="Courier New" panose="02070309020205020404" pitchFamily="49" charset="0"/>
              <a:buChar char="o"/>
            </a:pPr>
            <a:r>
              <a:rPr lang="en-US" dirty="0"/>
              <a:t>D divides the cake into three shares (s1, s2, and s3) of which he views as equal in value. </a:t>
            </a:r>
          </a:p>
          <a:p>
            <a:pPr>
              <a:buFont typeface="Courier New" panose="02070309020205020404" pitchFamily="49" charset="0"/>
              <a:buChar char="o"/>
            </a:pPr>
            <a:r>
              <a:rPr lang="en-US" dirty="0"/>
              <a:t>Step 2: Bidding </a:t>
            </a:r>
          </a:p>
          <a:p>
            <a:pPr lvl="1">
              <a:buFont typeface="Courier New" panose="02070309020205020404" pitchFamily="49" charset="0"/>
              <a:buChar char="o"/>
            </a:pPr>
            <a:r>
              <a:rPr lang="en-US" dirty="0"/>
              <a:t>C1 declares which of these three pieces are fair shares to her. Independently C2 does the same. These are the </a:t>
            </a:r>
            <a:r>
              <a:rPr lang="en-US" i="1" dirty="0"/>
              <a:t>bids. </a:t>
            </a:r>
            <a:r>
              <a:rPr lang="en-US" dirty="0"/>
              <a:t>A choosers bid must list every single piece that he or she would consider to be a fair share. </a:t>
            </a:r>
          </a:p>
          <a:p>
            <a:pPr>
              <a:buFont typeface="Courier New" panose="02070309020205020404" pitchFamily="49" charset="0"/>
              <a:buChar char="o"/>
            </a:pPr>
            <a:r>
              <a:rPr lang="en-US" dirty="0"/>
              <a:t>Step 3: Distribution </a:t>
            </a:r>
          </a:p>
          <a:p>
            <a:pPr lvl="1">
              <a:buFont typeface="Courier New" panose="02070309020205020404" pitchFamily="49" charset="0"/>
              <a:buChar char="o"/>
            </a:pPr>
            <a:r>
              <a:rPr lang="en-US" dirty="0"/>
              <a:t>Two types of pieces – C pieces (chosen) and U pieces (unchosen). Distribute based on the bids given in step 2. </a:t>
            </a:r>
          </a:p>
        </p:txBody>
      </p:sp>
    </p:spTree>
    <p:extLst>
      <p:ext uri="{BB962C8B-B14F-4D97-AF65-F5344CB8AC3E}">
        <p14:creationId xmlns:p14="http://schemas.microsoft.com/office/powerpoint/2010/main" val="154548293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Gallery</Template>
  <TotalTime>3746</TotalTime>
  <Words>1187</Words>
  <Application>Microsoft Office PowerPoint</Application>
  <PresentationFormat>Widescreen</PresentationFormat>
  <Paragraphs>152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Courier New</vt:lpstr>
      <vt:lpstr>Gallery</vt:lpstr>
      <vt:lpstr>Discrete Ch. 3</vt:lpstr>
      <vt:lpstr>Warm Up and Agenda </vt:lpstr>
      <vt:lpstr>Ch. 3 Assumptions…</vt:lpstr>
      <vt:lpstr>Example 1 </vt:lpstr>
      <vt:lpstr>Example 2 </vt:lpstr>
      <vt:lpstr>The Divider-Chooser Method </vt:lpstr>
      <vt:lpstr>Ex. 1 (pg. 73) </vt:lpstr>
      <vt:lpstr>Warm Up and Agenda </vt:lpstr>
      <vt:lpstr>Lone-Divider Method </vt:lpstr>
      <vt:lpstr>Example 3.4 </vt:lpstr>
      <vt:lpstr>Example 3.5 </vt:lpstr>
      <vt:lpstr>Lone-Divider Method for More than 3 players…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Discrete Ch. 3</dc:title>
  <dc:creator>Megan Smith</dc:creator>
  <cp:lastModifiedBy>Megan Smith</cp:lastModifiedBy>
  <cp:revision>8</cp:revision>
  <cp:lastPrinted>2018-09-28T14:05:31Z</cp:lastPrinted>
  <dcterms:created xsi:type="dcterms:W3CDTF">2018-09-27T20:01:13Z</dcterms:created>
  <dcterms:modified xsi:type="dcterms:W3CDTF">2018-10-01T02:03:39Z</dcterms:modified>
</cp:coreProperties>
</file>